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omments/comment1.xml" ContentType="application/vnd.openxmlformats-officedocument.presentationml.comment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omments/comment2.xml" ContentType="application/vnd.openxmlformats-officedocument.presentationml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.xml" ContentType="application/vnd.openxmlformats-officedocument.presentationml.notesSl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charts/chart2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drawings/drawing6.xml" ContentType="application/vnd.openxmlformats-officedocument.drawingml.chartshapes+xml"/>
  <Override PartName="/ppt/charts/chart2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6.xml" ContentType="application/vnd.openxmlformats-officedocument.drawingml.chart+xml"/>
  <Override PartName="/ppt/drawings/drawing7.xml" ContentType="application/vnd.openxmlformats-officedocument.drawingml.chartshapes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drawings/drawing8.xml" ContentType="application/vnd.openxmlformats-officedocument.drawingml.chartshapes+xml"/>
  <Override PartName="/ppt/charts/chart2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9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3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3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0.xml" ContentType="application/vnd.openxmlformats-officedocument.drawingml.chartshapes+xml"/>
  <Override PartName="/ppt/charts/chart3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6"/>
  </p:notesMasterIdLst>
  <p:sldIdLst>
    <p:sldId id="257" r:id="rId2"/>
    <p:sldId id="256" r:id="rId3"/>
    <p:sldId id="305" r:id="rId4"/>
    <p:sldId id="319" r:id="rId5"/>
    <p:sldId id="294" r:id="rId6"/>
    <p:sldId id="353" r:id="rId7"/>
    <p:sldId id="354" r:id="rId8"/>
    <p:sldId id="262" r:id="rId9"/>
    <p:sldId id="263" r:id="rId10"/>
    <p:sldId id="264" r:id="rId11"/>
    <p:sldId id="306" r:id="rId12"/>
    <p:sldId id="308" r:id="rId13"/>
    <p:sldId id="260" r:id="rId14"/>
    <p:sldId id="268" r:id="rId15"/>
    <p:sldId id="318" r:id="rId16"/>
    <p:sldId id="259" r:id="rId17"/>
    <p:sldId id="266" r:id="rId18"/>
    <p:sldId id="267" r:id="rId19"/>
    <p:sldId id="274" r:id="rId20"/>
    <p:sldId id="269" r:id="rId21"/>
    <p:sldId id="270" r:id="rId22"/>
    <p:sldId id="271" r:id="rId23"/>
    <p:sldId id="272" r:id="rId24"/>
    <p:sldId id="273" r:id="rId25"/>
    <p:sldId id="275" r:id="rId26"/>
    <p:sldId id="276" r:id="rId27"/>
    <p:sldId id="277" r:id="rId28"/>
    <p:sldId id="278" r:id="rId29"/>
    <p:sldId id="295" r:id="rId30"/>
    <p:sldId id="279" r:id="rId31"/>
    <p:sldId id="280" r:id="rId32"/>
    <p:sldId id="320" r:id="rId33"/>
    <p:sldId id="281" r:id="rId34"/>
    <p:sldId id="298" r:id="rId35"/>
    <p:sldId id="311" r:id="rId36"/>
    <p:sldId id="321" r:id="rId37"/>
    <p:sldId id="302" r:id="rId38"/>
    <p:sldId id="322" r:id="rId39"/>
    <p:sldId id="282" r:id="rId40"/>
    <p:sldId id="312" r:id="rId41"/>
    <p:sldId id="299" r:id="rId42"/>
    <p:sldId id="293" r:id="rId43"/>
    <p:sldId id="314" r:id="rId44"/>
    <p:sldId id="349" r:id="rId45"/>
    <p:sldId id="301" r:id="rId46"/>
    <p:sldId id="323" r:id="rId47"/>
    <p:sldId id="324" r:id="rId48"/>
    <p:sldId id="347" r:id="rId49"/>
    <p:sldId id="350" r:id="rId50"/>
    <p:sldId id="286" r:id="rId51"/>
    <p:sldId id="351" r:id="rId52"/>
    <p:sldId id="288" r:id="rId53"/>
    <p:sldId id="292" r:id="rId54"/>
    <p:sldId id="352" r:id="rId55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00FF00"/>
    <a:srgbClr val="FFFF66"/>
    <a:srgbClr val="CC99FF"/>
    <a:srgbClr val="FF99FF"/>
    <a:srgbClr val="FF6699"/>
    <a:srgbClr val="0000FF"/>
    <a:srgbClr val="99FF66"/>
    <a:srgbClr val="CCFF66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0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354E-4DE3-9A4F-89298B0033F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3-354E-4DE3-9A4F-89298B0033F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4E-4DE3-9A4F-89298B003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1664304"/>
        <c:axId val="321664696"/>
        <c:axId val="0"/>
      </c:bar3DChart>
      <c:catAx>
        <c:axId val="321664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21664696"/>
        <c:crosses val="autoZero"/>
        <c:auto val="1"/>
        <c:lblAlgn val="ctr"/>
        <c:lblOffset val="100"/>
        <c:noMultiLvlLbl val="0"/>
      </c:catAx>
      <c:valAx>
        <c:axId val="321664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1664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1120516238812"/>
          <c:y val="0.25999629993937029"/>
          <c:w val="0.83789028562417223"/>
          <c:h val="0.5543592026186171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1-70DB-4AFE-AD02-688735BEA69A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3-70DB-4AFE-AD02-688735BEA69A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DB-4AFE-AD02-688735BEA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1665480"/>
        <c:axId val="321665872"/>
        <c:axId val="0"/>
      </c:bar3DChart>
      <c:catAx>
        <c:axId val="321665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21665872"/>
        <c:crosses val="autoZero"/>
        <c:auto val="1"/>
        <c:lblAlgn val="ctr"/>
        <c:lblOffset val="100"/>
        <c:noMultiLvlLbl val="0"/>
      </c:catAx>
      <c:valAx>
        <c:axId val="321665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1665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7.4759187989772172E-2"/>
          <c:w val="0.34031464213039586"/>
          <c:h val="0.760366823339945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97000">
          <a:schemeClr val="accent2">
            <a:lumMod val="60000"/>
            <a:lumOff val="40000"/>
          </a:schemeClr>
        </a:gs>
        <a:gs pos="88000">
          <a:schemeClr val="bg1">
            <a:lumMod val="85000"/>
          </a:schemeClr>
        </a:gs>
        <a:gs pos="58000">
          <a:schemeClr val="bg1"/>
        </a:gs>
      </a:gsLst>
      <a:lin ang="5400000" scaled="0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99145314603285"/>
          <c:y val="8.6033830263382068E-3"/>
          <c:w val="0.7658160721160181"/>
          <c:h val="0.900098048407747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C5AE-4931-A1B8-A531C92FB6F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C5AE-4931-A1B8-A531C92FB6F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C5AE-4931-A1B8-A531C92FB6F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C5AE-4931-A1B8-A531C92FB6F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C5AE-4931-A1B8-A531C92FB6F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C5AE-4931-A1B8-A531C92FB6F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C5AE-4931-A1B8-A531C92FB6F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C5AE-4931-A1B8-A531C92FB6F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C5AE-4931-A1B8-A531C92FB6F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C5AE-4931-A1B8-A531C92FB6F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5AE-4931-A1B8-A531C92FB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21-4F52-AD3A-B8F746EE59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21-4F52-AD3A-B8F746EE59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21-4F52-AD3A-B8F746EE59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21-4F52-AD3A-B8F746EE59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21-4F52-AD3A-B8F746EE593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21-4F52-AD3A-B8F746EE593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321-4F52-AD3A-B8F746EE593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321-4F52-AD3A-B8F746EE593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321-4F52-AD3A-B8F746EE593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321-4F52-AD3A-B8F746EE59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321-4F52-AD3A-B8F746EE5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A7-456C-933A-615373F846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A7-456C-933A-615373F846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A7-456C-933A-615373F846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A7-456C-933A-615373F846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A7-456C-933A-615373F846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1A7-456C-933A-615373F8469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1A7-456C-933A-615373F8469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1A7-456C-933A-615373F8469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1A7-456C-933A-615373F8469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91A7-456C-933A-615373F8469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1A7-456C-933A-615373F84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4339486553795713"/>
                  <c:y val="-0.12103964679631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7715334771120905"/>
                  <c:y val="6.582857983659062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1328194377498613"/>
                  <c:y val="4.3531802795164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0611220049808827"/>
                  <c:y val="-1.48645180276172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5916830074713242"/>
                  <c:y val="-0.133718462015638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57946215182854E-3"/>
          <c:y val="4.2427079841188757E-2"/>
          <c:w val="0.55394633396348036"/>
          <c:h val="0.820326768589216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8727034120734"/>
          <c:y val="0.22197516083807789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A9-42E5-AE69-F8E2EFA096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A9-42E5-AE69-F8E2EFA096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A9-42E5-AE69-F8E2EFA096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A9-42E5-AE69-F8E2EFA096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5A9-42E5-AE69-F8E2EFA096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5A9-42E5-AE69-F8E2EFA096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5A9-42E5-AE69-F8E2EFA096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июнь</c:v>
                </c:pt>
                <c:pt idx="1">
                  <c:v>июль</c:v>
                </c:pt>
                <c:pt idx="2">
                  <c:v>август</c:v>
                </c:pt>
                <c:pt idx="3">
                  <c:v>сентябрь</c:v>
                </c:pt>
                <c:pt idx="4">
                  <c:v>октябрь</c:v>
                </c:pt>
                <c:pt idx="5">
                  <c:v>ноябрь</c:v>
                </c:pt>
                <c:pt idx="6">
                  <c:v>декабрь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3-4CA4-AE63-9F7741C5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2661.4</c:v>
                </c:pt>
                <c:pt idx="1">
                  <c:v>3368</c:v>
                </c:pt>
                <c:pt idx="2">
                  <c:v>3576</c:v>
                </c:pt>
                <c:pt idx="3">
                  <c:v>3812.3</c:v>
                </c:pt>
                <c:pt idx="4">
                  <c:v>4067.9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13007040"/>
        <c:axId val="413007432"/>
      </c:lineChart>
      <c:catAx>
        <c:axId val="41300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ru-RU"/>
          </a:p>
        </c:txPr>
        <c:crossAx val="413007432"/>
        <c:crosses val="autoZero"/>
        <c:auto val="1"/>
        <c:lblAlgn val="ctr"/>
        <c:lblOffset val="50"/>
        <c:noMultiLvlLbl val="0"/>
      </c:catAx>
      <c:valAx>
        <c:axId val="413007432"/>
        <c:scaling>
          <c:orientation val="minMax"/>
          <c:max val="4100"/>
          <c:min val="25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13007040"/>
        <c:crosses val="autoZero"/>
        <c:crossBetween val="between"/>
        <c:majorUnit val="25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128.69999999999999</c:v>
                </c:pt>
                <c:pt idx="1">
                  <c:v>162.9</c:v>
                </c:pt>
                <c:pt idx="2" formatCode="General">
                  <c:v>172.9</c:v>
                </c:pt>
                <c:pt idx="3" formatCode="General">
                  <c:v>184.4</c:v>
                </c:pt>
                <c:pt idx="4" formatCode="General">
                  <c:v>196.7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13009000"/>
        <c:axId val="413009784"/>
      </c:lineChart>
      <c:catAx>
        <c:axId val="413009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413009784"/>
        <c:crosses val="autoZero"/>
        <c:auto val="1"/>
        <c:lblAlgn val="ctr"/>
        <c:lblOffset val="100"/>
        <c:noMultiLvlLbl val="0"/>
      </c:catAx>
      <c:valAx>
        <c:axId val="413009784"/>
        <c:scaling>
          <c:orientation val="minMax"/>
          <c:max val="200"/>
          <c:min val="1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1300900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26894</c:v>
                </c:pt>
                <c:pt idx="1">
                  <c:v>27970</c:v>
                </c:pt>
                <c:pt idx="2">
                  <c:v>30047</c:v>
                </c:pt>
                <c:pt idx="3">
                  <c:v>32241</c:v>
                </c:pt>
                <c:pt idx="4">
                  <c:v>34595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3493224"/>
        <c:axId val="413493616"/>
      </c:lineChart>
      <c:catAx>
        <c:axId val="413493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413493616"/>
        <c:crosses val="autoZero"/>
        <c:auto val="1"/>
        <c:lblAlgn val="ctr"/>
        <c:lblOffset val="100"/>
        <c:noMultiLvlLbl val="0"/>
      </c:catAx>
      <c:valAx>
        <c:axId val="413493616"/>
        <c:scaling>
          <c:orientation val="minMax"/>
          <c:min val="2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41349322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471684216157053E-2"/>
                  <c:y val="-0.10401265956204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1529.9</c:v>
                </c:pt>
                <c:pt idx="1">
                  <c:v>1780</c:v>
                </c:pt>
                <c:pt idx="2">
                  <c:v>831.5</c:v>
                </c:pt>
                <c:pt idx="3">
                  <c:v>891.5</c:v>
                </c:pt>
                <c:pt idx="4">
                  <c:v>957.8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13494400"/>
        <c:axId val="413494792"/>
      </c:lineChart>
      <c:catAx>
        <c:axId val="413494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413494792"/>
        <c:crosses val="autoZero"/>
        <c:auto val="1"/>
        <c:lblAlgn val="ctr"/>
        <c:lblOffset val="100"/>
        <c:noMultiLvlLbl val="0"/>
      </c:catAx>
      <c:valAx>
        <c:axId val="413494792"/>
        <c:scaling>
          <c:orientation val="minMax"/>
          <c:min val="6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1349440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>
                <a:solidFill>
                  <a:schemeClr val="tx1"/>
                </a:solidFill>
              </a:rPr>
              <a:t>млн.руб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86050925925925925"/>
          <c:y val="1.96422286262614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40"/>
      <c:rotY val="8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>
        <c:manualLayout>
          <c:layoutTarget val="inner"/>
          <c:xMode val="edge"/>
          <c:yMode val="edge"/>
          <c:x val="6.5504411546865163E-2"/>
          <c:y val="4.0286734185895477E-2"/>
          <c:w val="0.91832840332555643"/>
          <c:h val="0.802123616564629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">
                  <a:schemeClr val="accent5">
                    <a:lumMod val="60000"/>
                    <a:lumOff val="40000"/>
                  </a:schemeClr>
                </a:gs>
                <a:gs pos="90000">
                  <a:schemeClr val="accent5">
                    <a:lumMod val="50000"/>
                  </a:schemeClr>
                </a:gs>
                <a:gs pos="30000">
                  <a:schemeClr val="accent5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9.9200783246306094E-3"/>
                  <c:y val="-5.40083772636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34-4EEA-A157-3E1079F07C41}"/>
                </c:ext>
              </c:extLst>
            </c:dLbl>
            <c:dLbl>
              <c:idx val="1"/>
              <c:layout>
                <c:manualLayout>
                  <c:x val="5.3646354108802724E-2"/>
                  <c:y val="-8.43071366637984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34-4EEA-A157-3E1079F07C41}"/>
                </c:ext>
              </c:extLst>
            </c:dLbl>
            <c:dLbl>
              <c:idx val="2"/>
              <c:layout>
                <c:manualLayout>
                  <c:x val="5.687967540643632E-2"/>
                  <c:y val="-9.1022794333395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34-4EEA-A157-3E1079F07C41}"/>
                </c:ext>
              </c:extLst>
            </c:dLbl>
            <c:dLbl>
              <c:idx val="3"/>
              <c:layout>
                <c:manualLayout>
                  <c:x val="2.1238496648520427E-2"/>
                  <c:y val="-8.2415576237715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34-4EEA-A157-3E1079F07C41}"/>
                </c:ext>
              </c:extLst>
            </c:dLbl>
            <c:dLbl>
              <c:idx val="4"/>
              <c:layout>
                <c:manualLayout>
                  <c:x val="5.3352058104655035E-2"/>
                  <c:y val="-6.28047514019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1150.2</c:v>
                </c:pt>
                <c:pt idx="1">
                  <c:v>1072.2</c:v>
                </c:pt>
                <c:pt idx="2">
                  <c:v>828.3</c:v>
                </c:pt>
                <c:pt idx="3">
                  <c:v>791.8</c:v>
                </c:pt>
                <c:pt idx="4">
                  <c:v>852.6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4-4EEA-A157-3E1079F07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20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1500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6.2242621190238094E-2"/>
                  <c:y val="-3.6667630991589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34-4EEA-A157-3E1079F07C41}"/>
                </c:ext>
              </c:extLst>
            </c:dLbl>
            <c:dLbl>
              <c:idx val="1"/>
              <c:layout>
                <c:manualLayout>
                  <c:x val="9.1343670147761305E-2"/>
                  <c:y val="-1.6836124106144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34-4EEA-A157-3E1079F07C41}"/>
                </c:ext>
              </c:extLst>
            </c:dLbl>
            <c:dLbl>
              <c:idx val="2"/>
              <c:layout>
                <c:manualLayout>
                  <c:x val="5.4159260082213084E-2"/>
                  <c:y val="-2.0745761091385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34-4EEA-A157-3E1079F07C41}"/>
                </c:ext>
              </c:extLst>
            </c:dLbl>
            <c:dLbl>
              <c:idx val="3"/>
              <c:layout>
                <c:manualLayout>
                  <c:x val="6.7533931415027851E-2"/>
                  <c:y val="-4.1680678225378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34-4EEA-A157-3E1079F07C41}"/>
                </c:ext>
              </c:extLst>
            </c:dLbl>
            <c:dLbl>
              <c:idx val="4"/>
              <c:layout>
                <c:manualLayout>
                  <c:x val="9.1049837055142024E-2"/>
                  <c:y val="-2.61686464174916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1157.9000000000001</c:v>
                </c:pt>
                <c:pt idx="1">
                  <c:v>1086.4000000000001</c:v>
                </c:pt>
                <c:pt idx="2">
                  <c:v>823.3</c:v>
                </c:pt>
                <c:pt idx="3">
                  <c:v>786.1</c:v>
                </c:pt>
                <c:pt idx="4">
                  <c:v>852.6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4-4EEA-A157-3E1079F07C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gradFill rotWithShape="1">
              <a:gsLst>
                <a:gs pos="100000">
                  <a:srgbClr val="FF0000"/>
                </a:gs>
                <a:gs pos="10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5434-4EEA-A157-3E1079F07C41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solidFill>
                  <a:srgbClr val="7030A0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rgbClr val="7030A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34-4EEA-A157-3E1079F07C41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1-5434-4EEA-A157-3E1079F07C41}"/>
              </c:ext>
            </c:extLst>
          </c:dPt>
          <c:dPt>
            <c:idx val="3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7D8B-40F9-AD3C-C44B8B8800B7}"/>
              </c:ext>
            </c:extLst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A75C-412C-9917-A6C255AB0345}"/>
              </c:ext>
            </c:extLst>
          </c:dPt>
          <c:dLbls>
            <c:dLbl>
              <c:idx val="0"/>
              <c:layout>
                <c:manualLayout>
                  <c:x val="5.0778964374328779E-2"/>
                  <c:y val="0.150927359134382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34-4EEA-A157-3E1079F07C41}"/>
                </c:ext>
              </c:extLst>
            </c:dLbl>
            <c:dLbl>
              <c:idx val="1"/>
              <c:layout>
                <c:manualLayout>
                  <c:x val="4.8868065585305334E-2"/>
                  <c:y val="0.17999660425753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34-4EEA-A157-3E1079F07C41}"/>
                </c:ext>
              </c:extLst>
            </c:dLbl>
            <c:dLbl>
              <c:idx val="2"/>
              <c:layout>
                <c:manualLayout>
                  <c:x val="5.9523941784246193E-2"/>
                  <c:y val="-7.674048285479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34-4EEA-A157-3E1079F07C41}"/>
                </c:ext>
              </c:extLst>
            </c:dLbl>
            <c:dLbl>
              <c:idx val="3"/>
              <c:layout>
                <c:manualLayout>
                  <c:x val="4.7031869144169181E-2"/>
                  <c:y val="-7.4580539263684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105816946265238E-2"/>
                      <c:h val="7.48684974004437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7D8B-40F9-AD3C-C44B8B8800B7}"/>
                </c:ext>
              </c:extLst>
            </c:dLbl>
            <c:dLbl>
              <c:idx val="4"/>
              <c:layout>
                <c:manualLayout>
                  <c:x val="5.2910787690256748E-2"/>
                  <c:y val="-4.9720428193234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5C-412C-9917-A6C255AB03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-7.7</c:v>
                </c:pt>
                <c:pt idx="1">
                  <c:v>-14.20050803</c:v>
                </c:pt>
                <c:pt idx="2">
                  <c:v>5</c:v>
                </c:pt>
                <c:pt idx="3">
                  <c:v>5.7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4-4EEA-A157-3E1079F07C4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5434-4EEA-A157-3E1079F07C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14931344"/>
        <c:axId val="414931736"/>
        <c:axId val="0"/>
      </c:bar3DChart>
      <c:catAx>
        <c:axId val="41493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4931736"/>
        <c:crosses val="autoZero"/>
        <c:auto val="1"/>
        <c:lblAlgn val="ctr"/>
        <c:lblOffset val="100"/>
        <c:noMultiLvlLbl val="0"/>
      </c:catAx>
      <c:valAx>
        <c:axId val="414931736"/>
        <c:scaling>
          <c:orientation val="minMax"/>
          <c:max val="1200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493134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 </a:t>
            </a:r>
            <a:r>
              <a:rPr lang="ru-RU" b="0" dirty="0" err="1"/>
              <a:t>тыс.руб</a:t>
            </a:r>
            <a:r>
              <a:rPr lang="ru-RU" b="0" dirty="0"/>
              <a:t>.</a:t>
            </a:r>
          </a:p>
        </c:rich>
      </c:tx>
      <c:layout>
        <c:manualLayout>
          <c:xMode val="edge"/>
          <c:yMode val="edge"/>
          <c:x val="0.85276918192468221"/>
          <c:y val="2.86003936070595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342079425682602"/>
          <c:y val="0.17087664862634308"/>
          <c:w val="0.86080634220407304"/>
          <c:h val="0.656130271239703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, тыс.руб.</c:v>
                </c:pt>
              </c:strCache>
            </c:strRef>
          </c:tx>
          <c:spPr>
            <a:pattFill prst="dkDn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 w="34925">
              <a:solidFill>
                <a:schemeClr val="bg1">
                  <a:lumMod val="6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6187-4570-A21A-3AE7FA385F68}"/>
              </c:ext>
            </c:extLst>
          </c:dPt>
          <c:dPt>
            <c:idx val="1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6645-4C4F-868F-C4FE67682F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0BD-45FF-A7DF-26C6EE5DA56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6B5-47F9-9DE3-AE51D317332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6B5-47F9-9DE3-AE51D317332F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1800" b="1" i="0" u="none" strike="noStrike" baseline="0" dirty="0"/>
                      <a:t>1 072 201,8</a:t>
                    </a:r>
                    <a:endParaRPr lang="en-US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45-4C4F-868F-C4FE67682F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1150188.53354</c:v>
                </c:pt>
                <c:pt idx="1">
                  <c:v>1072201.7805000001</c:v>
                </c:pt>
                <c:pt idx="2">
                  <c:v>828319.23</c:v>
                </c:pt>
                <c:pt idx="3">
                  <c:v>791780.17</c:v>
                </c:pt>
                <c:pt idx="4">
                  <c:v>852615.22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5-4C4F-868F-C4FE67682F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4932520"/>
        <c:axId val="414932912"/>
      </c:barChart>
      <c:catAx>
        <c:axId val="414932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ru-RU"/>
          </a:p>
        </c:txPr>
        <c:crossAx val="414932912"/>
        <c:crosses val="autoZero"/>
        <c:auto val="1"/>
        <c:lblAlgn val="ctr"/>
        <c:lblOffset val="100"/>
        <c:noMultiLvlLbl val="0"/>
      </c:catAx>
      <c:valAx>
        <c:axId val="414932912"/>
        <c:scaling>
          <c:orientation val="minMax"/>
          <c:max val="1200000"/>
          <c:min val="650000"/>
        </c:scaling>
        <c:delete val="0"/>
        <c:axPos val="l"/>
        <c:majorGridlines>
          <c:spPr>
            <a:ln w="0"/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414932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72363584946025"/>
          <c:y val="2.3077409002528245E-2"/>
          <c:w val="0.51240702364567392"/>
          <c:h val="0.8130307508662407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EDA9-4AED-AC4B-89940A1067BC}"/>
              </c:ext>
            </c:extLst>
          </c:dPt>
          <c:dLbls>
            <c:dLbl>
              <c:idx val="0"/>
              <c:layout>
                <c:manualLayout>
                  <c:x val="1.7978948160947874E-3"/>
                  <c:y val="-1.3083822119716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A9-4AED-AC4B-89940A1067BC}"/>
                </c:ext>
              </c:extLst>
            </c:dLbl>
            <c:dLbl>
              <c:idx val="1"/>
              <c:layout>
                <c:manualLayout>
                  <c:x val="2.6561557439439701E-3"/>
                  <c:y val="-4.695865532653642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A9-4AED-AC4B-89940A1067BC}"/>
                </c:ext>
              </c:extLst>
            </c:dLbl>
            <c:dLbl>
              <c:idx val="2"/>
              <c:layout>
                <c:manualLayout>
                  <c:x val="1.2840630196277283E-3"/>
                  <c:y val="4.513305327139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A9-4AED-AC4B-89940A1067BC}"/>
                </c:ext>
              </c:extLst>
            </c:dLbl>
            <c:dLbl>
              <c:idx val="3"/>
              <c:layout>
                <c:manualLayout>
                  <c:x val="-1.4575974570318366E-3"/>
                  <c:y val="1.594590820839681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3B-4BE3-AF1C-A367B18CFE21}"/>
                </c:ext>
              </c:extLst>
            </c:dLbl>
            <c:dLbl>
              <c:idx val="4"/>
              <c:layout>
                <c:manualLayout>
                  <c:x val="4.3727923710955643E-3"/>
                  <c:y val="1.2082091988673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3B-4BE3-AF1C-A367B18CFE21}"/>
                </c:ext>
              </c:extLst>
            </c:dLbl>
            <c:numFmt formatCode="#,##0.0" sourceLinked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bg1">
                    <a:lumMod val="65000"/>
                  </a:schemeClr>
                </a:solidFill>
              </a:ln>
              <a:effectLst/>
            </c:spPr>
            <c:txPr>
              <a:bodyPr/>
              <a:lstStyle/>
              <a:p>
                <a:pPr>
                  <a:defRPr sz="16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2022-прогноз</c:v>
                </c:pt>
                <c:pt idx="1">
                  <c:v>2021-прогноз</c:v>
                </c:pt>
                <c:pt idx="2">
                  <c:v>2020-прогноз</c:v>
                </c:pt>
                <c:pt idx="3">
                  <c:v>2019-оценка</c:v>
                </c:pt>
                <c:pt idx="4">
                  <c:v>2018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302521.32</c:v>
                </c:pt>
                <c:pt idx="1">
                  <c:v>285479.46999999997</c:v>
                </c:pt>
                <c:pt idx="2">
                  <c:v>270840.2</c:v>
                </c:pt>
                <c:pt idx="3">
                  <c:v>252090.26</c:v>
                </c:pt>
                <c:pt idx="4">
                  <c:v>275028.26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A9-4AED-AC4B-89940A1067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EDA9-4AED-AC4B-89940A1067BC}"/>
              </c:ext>
            </c:extLst>
          </c:dPt>
          <c:dLbls>
            <c:dLbl>
              <c:idx val="0"/>
              <c:layout>
                <c:manualLayout>
                  <c:x val="3.6834750225181595E-3"/>
                  <c:y val="4.195000467132385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A9-4AED-AC4B-89940A1067BC}"/>
                </c:ext>
              </c:extLst>
            </c:dLbl>
            <c:dLbl>
              <c:idx val="1"/>
              <c:layout>
                <c:manualLayout>
                  <c:x val="5.830389828127453E-3"/>
                  <c:y val="-9.519733517455541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A9-4AED-AC4B-89940A1067BC}"/>
                </c:ext>
              </c:extLst>
            </c:dLbl>
            <c:dLbl>
              <c:idx val="2"/>
              <c:layout>
                <c:manualLayout>
                  <c:x val="-2.40365854666285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A9-4AED-AC4B-89940A1067BC}"/>
                </c:ext>
              </c:extLst>
            </c:dLbl>
            <c:dLbl>
              <c:idx val="3"/>
              <c:layout>
                <c:manualLayout>
                  <c:x val="-7.2879872851593711E-3"/>
                  <c:y val="-2.097500233566668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3B-4BE3-AF1C-A367B18CFE21}"/>
                </c:ext>
              </c:extLst>
            </c:dLbl>
            <c:dLbl>
              <c:idx val="4"/>
              <c:layout>
                <c:manualLayout>
                  <c:x val="1.7491169484382361E-2"/>
                  <c:y val="3.01582099859410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2022-прогноз</c:v>
                </c:pt>
                <c:pt idx="1">
                  <c:v>2021-прогноз</c:v>
                </c:pt>
                <c:pt idx="2">
                  <c:v>2020-прогноз</c:v>
                </c:pt>
                <c:pt idx="3">
                  <c:v>2019-оценка</c:v>
                </c:pt>
                <c:pt idx="4">
                  <c:v>2018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550093.9</c:v>
                </c:pt>
                <c:pt idx="1">
                  <c:v>506300.7</c:v>
                </c:pt>
                <c:pt idx="2">
                  <c:v>557479.03</c:v>
                </c:pt>
                <c:pt idx="3">
                  <c:v>820111.52</c:v>
                </c:pt>
                <c:pt idx="4">
                  <c:v>875160.27161000005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A9-4AED-AC4B-89940A106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4933696"/>
        <c:axId val="414934088"/>
      </c:barChart>
      <c:catAx>
        <c:axId val="4149336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14934088"/>
        <c:crosses val="autoZero"/>
        <c:auto val="1"/>
        <c:lblAlgn val="ctr"/>
        <c:lblOffset val="100"/>
        <c:noMultiLvlLbl val="0"/>
      </c:catAx>
      <c:valAx>
        <c:axId val="414934088"/>
        <c:scaling>
          <c:orientation val="minMax"/>
          <c:max val="1200000"/>
          <c:min val="0"/>
        </c:scaling>
        <c:delete val="0"/>
        <c:axPos val="b"/>
        <c:majorGridlines/>
        <c:numFmt formatCode="#,##0.0" sourceLinked="1"/>
        <c:majorTickMark val="out"/>
        <c:minorTickMark val="none"/>
        <c:tickLblPos val="nextTo"/>
        <c:crossAx val="414933696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7020026929973805"/>
          <c:y val="7.7930311065826555E-2"/>
          <c:w val="0.2889114249013654"/>
          <c:h val="0.699014236220639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1800" b="0" dirty="0" err="1"/>
              <a:t>тыс.руб</a:t>
            </a:r>
            <a:r>
              <a:rPr lang="ru-RU" sz="1800" b="0" dirty="0"/>
              <a:t>.</a:t>
            </a:r>
          </a:p>
        </c:rich>
      </c:tx>
      <c:layout>
        <c:manualLayout>
          <c:xMode val="edge"/>
          <c:yMode val="edge"/>
          <c:x val="0.88542863252605275"/>
          <c:y val="1.0683952847941287E-2"/>
        </c:manualLayout>
      </c:layout>
      <c:overlay val="1"/>
      <c:spPr>
        <a:solidFill>
          <a:schemeClr val="bg1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250"/>
      <c:depthPercent val="12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352461038001318"/>
          <c:y val="8.7435326708281066E-2"/>
          <c:w val="0.32974479222588482"/>
          <c:h val="0.51132659790892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dPt>
            <c:idx val="0"/>
            <c:bubble3D val="0"/>
            <c:spPr>
              <a:pattFill prst="pct6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AC19-4BF2-B8DE-63F6CC35E9F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AC19-4BF2-B8DE-63F6CC35E9F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AC19-4BF2-B8DE-63F6CC35E9FB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</c:spPr>
            <c:extLst>
              <c:ext xmlns:c16="http://schemas.microsoft.com/office/drawing/2014/chart" uri="{C3380CC4-5D6E-409C-BE32-E72D297353CC}">
                <c16:uniqueId val="{00000007-AC19-4BF2-B8DE-63F6CC35E9FB}"/>
              </c:ext>
            </c:extLst>
          </c:dPt>
          <c:dPt>
            <c:idx val="5"/>
            <c:bubble3D val="0"/>
            <c:spPr>
              <a:solidFill>
                <a:srgbClr val="009900"/>
              </a:solidFill>
            </c:spPr>
            <c:extLst>
              <c:ext xmlns:c16="http://schemas.microsoft.com/office/drawing/2014/chart" uri="{C3380CC4-5D6E-409C-BE32-E72D297353CC}">
                <c16:uniqueId val="{00000009-AC19-4BF2-B8DE-63F6CC35E9FB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Доход от акцизов</c:v>
                </c:pt>
                <c:pt idx="2">
                  <c:v>Налог (от применения ПС)</c:v>
                </c:pt>
                <c:pt idx="3">
                  <c:v>Налог (от применения УС)</c:v>
                </c:pt>
                <c:pt idx="4">
                  <c:v>ЕНВД</c:v>
                </c:pt>
                <c:pt idx="5">
                  <c:v>ЕСХН </c:v>
                </c:pt>
                <c:pt idx="6">
                  <c:v>Госпошлина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221617.4</c:v>
                </c:pt>
                <c:pt idx="1">
                  <c:v>3680.8</c:v>
                </c:pt>
                <c:pt idx="2">
                  <c:v>1391.8</c:v>
                </c:pt>
                <c:pt idx="3">
                  <c:v>7389.3</c:v>
                </c:pt>
                <c:pt idx="4">
                  <c:v>6047.8</c:v>
                </c:pt>
                <c:pt idx="5">
                  <c:v>1592.5</c:v>
                </c:pt>
                <c:pt idx="6">
                  <c:v>4247.8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0-4F01-9C51-B6A15AF769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1347112860892393E-2"/>
          <c:y val="0.60277739170246947"/>
          <c:w val="0.41395273301164331"/>
          <c:h val="0.39722260829753053"/>
        </c:manualLayout>
      </c:layout>
      <c:overlay val="0"/>
      <c:txPr>
        <a:bodyPr/>
        <a:lstStyle/>
        <a:p>
          <a:pPr algn="l">
            <a:lnSpc>
              <a:spcPct val="100000"/>
            </a:lnSpc>
            <a:defRPr sz="2000" kern="1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179891302400092E-2"/>
          <c:y val="2.5516665917893762E-2"/>
          <c:w val="0.95579579419491045"/>
          <c:h val="0.974483334082106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pattFill prst="pct20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spPr>
              <a:pattFill prst="pct2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pattFill prst="ltHorz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pattFill prst="pct7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pattFill prst="smConfetti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pattFill prst="pct5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компенсация затрат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12988</c:v>
                </c:pt>
                <c:pt idx="1">
                  <c:v>218.7</c:v>
                </c:pt>
                <c:pt idx="2">
                  <c:v>412.3</c:v>
                </c:pt>
                <c:pt idx="3">
                  <c:v>9936</c:v>
                </c:pt>
                <c:pt idx="4">
                  <c:v>1245</c:v>
                </c:pt>
                <c:pt idx="5">
                  <c:v>72.8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201</a:t>
            </a:r>
            <a:r>
              <a:rPr lang="ru-RU" sz="2160" dirty="0"/>
              <a:t>6</a:t>
            </a:r>
            <a:r>
              <a:rPr lang="ru-RU" sz="1400" dirty="0"/>
              <a:t>-первоначальный план</a:t>
            </a:r>
          </a:p>
        </c:rich>
      </c:tx>
      <c:layout>
        <c:manualLayout>
          <c:xMode val="edge"/>
          <c:yMode val="edge"/>
          <c:x val="7.2304466170425533E-2"/>
          <c:y val="0.1619186433874525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103351261624527E-2"/>
          <c:y val="0.39190419121288411"/>
          <c:w val="0.46975233960932444"/>
          <c:h val="0.6004343877854859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653982073887653"/>
          <c:y val="0.59319513972628857"/>
          <c:w val="0.32346017926112941"/>
          <c:h val="0.406804860273713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1735164024228"/>
          <c:y val="2.1042974391734262E-2"/>
          <c:w val="0.23566408158804394"/>
          <c:h val="0.23611543161870904"/>
        </c:manualLayout>
      </c:layout>
      <c:line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9840576"/>
        <c:axId val="413007824"/>
      </c:lineChart>
      <c:catAx>
        <c:axId val="409840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3007824"/>
        <c:crosses val="autoZero"/>
        <c:auto val="1"/>
        <c:lblAlgn val="ctr"/>
        <c:lblOffset val="100"/>
        <c:noMultiLvlLbl val="0"/>
      </c:catAx>
      <c:valAx>
        <c:axId val="413007824"/>
        <c:scaling>
          <c:orientation val="minMax"/>
          <c:min val="400000"/>
        </c:scaling>
        <c:delete val="1"/>
        <c:axPos val="l"/>
        <c:numFmt formatCode="#,##0.0" sourceLinked="1"/>
        <c:majorTickMark val="out"/>
        <c:minorTickMark val="none"/>
        <c:tickLblPos val="nextTo"/>
        <c:crossAx val="409840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БЕЗВОЗМЕЗДНЫЕ</c:v>
                </c:pt>
              </c:strCache>
            </c:strRef>
          </c:tx>
          <c:spPr>
            <a:ln w="7620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76200">
                <a:solidFill>
                  <a:schemeClr val="accent5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chemeClr val="accent5">
                    <a:lumMod val="75000"/>
                  </a:schemeClr>
                </a:solidFill>
                <a:ln w="762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8CF-4B83-9368-15553CBF8F45}"/>
              </c:ext>
            </c:extLst>
          </c:dPt>
          <c:dLbls>
            <c:dLbl>
              <c:idx val="0"/>
              <c:layout>
                <c:manualLayout>
                  <c:x val="-9.2383915014733808E-2"/>
                  <c:y val="-9.763300109511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CF-4B83-9368-15553CBF8F45}"/>
                </c:ext>
              </c:extLst>
            </c:dLbl>
            <c:dLbl>
              <c:idx val="1"/>
              <c:layout>
                <c:manualLayout>
                  <c:x val="-5.1452875952516179E-2"/>
                  <c:y val="-5.6932509635681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CF-4B83-9368-15553CBF8F45}"/>
                </c:ext>
              </c:extLst>
            </c:dLbl>
            <c:dLbl>
              <c:idx val="2"/>
              <c:layout>
                <c:manualLayout>
                  <c:x val="-8.8908606715655938E-2"/>
                  <c:y val="-0.15432313076324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CF-4B83-9368-15553CBF8F45}"/>
                </c:ext>
              </c:extLst>
            </c:dLbl>
            <c:dLbl>
              <c:idx val="3"/>
              <c:layout>
                <c:manualLayout>
                  <c:x val="-0.11330784674718682"/>
                  <c:y val="-0.129127517577412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8CF-4B83-9368-15553CBF8F45}"/>
                </c:ext>
              </c:extLst>
            </c:dLbl>
            <c:dLbl>
              <c:idx val="4"/>
              <c:layout>
                <c:manualLayout>
                  <c:x val="-6.2989032964591241E-2"/>
                  <c:y val="-0.10078245274334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575160.30000000005</c:v>
                </c:pt>
                <c:pt idx="1">
                  <c:v>820111.5</c:v>
                </c:pt>
                <c:pt idx="2">
                  <c:v>557479</c:v>
                </c:pt>
                <c:pt idx="3">
                  <c:v>506300.7</c:v>
                </c:pt>
                <c:pt idx="4">
                  <c:v>550093.9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F-4B83-9368-15553CBF8F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B8CF-4B83-9368-15553CBF8F45}"/>
              </c:ext>
            </c:extLst>
          </c:dPt>
          <c:dLbls>
            <c:dLbl>
              <c:idx val="0"/>
              <c:layout>
                <c:manualLayout>
                  <c:x val="-8.3431246135390116E-2"/>
                  <c:y val="-9.4334446406011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8CF-4B83-9368-15553CBF8F45}"/>
                </c:ext>
              </c:extLst>
            </c:dLbl>
            <c:dLbl>
              <c:idx val="1"/>
              <c:layout>
                <c:manualLayout>
                  <c:x val="-7.1260320121557794E-2"/>
                  <c:y val="-8.5656987818360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8CF-4B83-9368-15553CBF8F45}"/>
                </c:ext>
              </c:extLst>
            </c:dLbl>
            <c:dLbl>
              <c:idx val="2"/>
              <c:layout>
                <c:manualLayout>
                  <c:x val="-2.8021289430977096E-2"/>
                  <c:y val="-0.1069780953300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8CF-4B83-9368-15553CBF8F45}"/>
                </c:ext>
              </c:extLst>
            </c:dLbl>
            <c:dLbl>
              <c:idx val="3"/>
              <c:layout>
                <c:manualLayout>
                  <c:x val="-3.4614534002971632E-2"/>
                  <c:y val="-0.1098693952038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8CF-4B83-9368-15553CBF8F45}"/>
                </c:ext>
              </c:extLst>
            </c:dLbl>
            <c:dLbl>
              <c:idx val="4"/>
              <c:layout>
                <c:manualLayout>
                  <c:x val="-1.4834800286987963E-2"/>
                  <c:y val="-4.62607979805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57817</c:v>
                </c:pt>
                <c:pt idx="1">
                  <c:v>86010.3</c:v>
                </c:pt>
                <c:pt idx="2">
                  <c:v>93699.8</c:v>
                </c:pt>
                <c:pt idx="3">
                  <c:v>69428.2</c:v>
                </c:pt>
                <c:pt idx="4">
                  <c:v>70325.100000000006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F-4B83-9368-15553CBF8F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8CF-4B83-9368-15553CBF8F45}"/>
              </c:ext>
            </c:extLst>
          </c:dPt>
          <c:dLbls>
            <c:dLbl>
              <c:idx val="0"/>
              <c:layout>
                <c:manualLayout>
                  <c:x val="-0.11757952820057031"/>
                  <c:y val="2.2772053029938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7F-45B6-AE34-8D248A277EFC}"/>
                </c:ext>
              </c:extLst>
            </c:dLbl>
            <c:dLbl>
              <c:idx val="1"/>
              <c:layout>
                <c:manualLayout>
                  <c:x val="-4.8418862550625656E-2"/>
                  <c:y val="-4.7618181576000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CF-4B83-9368-15553CBF8F45}"/>
                </c:ext>
              </c:extLst>
            </c:dLbl>
            <c:dLbl>
              <c:idx val="2"/>
              <c:layout>
                <c:manualLayout>
                  <c:x val="-0.10752677311948504"/>
                  <c:y val="-1.7932749547366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8CF-4B83-9368-15553CBF8F45}"/>
                </c:ext>
              </c:extLst>
            </c:dLbl>
            <c:dLbl>
              <c:idx val="3"/>
              <c:layout>
                <c:manualLayout>
                  <c:x val="-0.10752677311948504"/>
                  <c:y val="5.1447522163704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8CF-4B83-9368-15553CBF8F45}"/>
                </c:ext>
              </c:extLst>
            </c:dLbl>
            <c:dLbl>
              <c:idx val="4"/>
              <c:layout>
                <c:manualLayout>
                  <c:x val="1.1452150658904157E-3"/>
                  <c:y val="-9.2409964579084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377053.3</c:v>
                </c:pt>
                <c:pt idx="1">
                  <c:v>290256.09999999998</c:v>
                </c:pt>
                <c:pt idx="2">
                  <c:v>36236.199999999997</c:v>
                </c:pt>
                <c:pt idx="3">
                  <c:v>16137.6</c:v>
                </c:pt>
                <c:pt idx="4">
                  <c:v>57782.400000000001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F-4B83-9368-15553CBF8F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B8CF-4B83-9368-15553CBF8F45}"/>
              </c:ext>
            </c:extLst>
          </c:dPt>
          <c:dLbls>
            <c:dLbl>
              <c:idx val="0"/>
              <c:layout>
                <c:manualLayout>
                  <c:x val="-8.7421122681093796E-2"/>
                  <c:y val="-5.3540708438825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CF-4B83-9368-15553CBF8F45}"/>
                </c:ext>
              </c:extLst>
            </c:dLbl>
            <c:dLbl>
              <c:idx val="1"/>
              <c:layout>
                <c:manualLayout>
                  <c:x val="-8.0358776073141139E-2"/>
                  <c:y val="-9.5935406264696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CF-4B83-9368-15553CBF8F45}"/>
                </c:ext>
              </c:extLst>
            </c:dLbl>
            <c:dLbl>
              <c:idx val="2"/>
              <c:layout>
                <c:manualLayout>
                  <c:x val="-8.6085011718274693E-2"/>
                  <c:y val="-3.7793419778754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CF-4B83-9368-15553CBF8F45}"/>
                </c:ext>
              </c:extLst>
            </c:dLbl>
            <c:dLbl>
              <c:idx val="3"/>
              <c:layout>
                <c:manualLayout>
                  <c:x val="-4.1992688643060827E-2"/>
                  <c:y val="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CF-4B83-9368-15553CBF8F45}"/>
                </c:ext>
              </c:extLst>
            </c:dLbl>
            <c:dLbl>
              <c:idx val="4"/>
              <c:layout>
                <c:manualLayout>
                  <c:x val="-1.4697441025071289E-2"/>
                  <c:y val="7.243738790927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413133.4</c:v>
                </c:pt>
                <c:pt idx="1">
                  <c:v>407315.20000000001</c:v>
                </c:pt>
                <c:pt idx="2">
                  <c:v>413802.9</c:v>
                </c:pt>
                <c:pt idx="3">
                  <c:v>420734.9</c:v>
                </c:pt>
                <c:pt idx="4">
                  <c:v>421986.4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F-4B83-9368-15553CBF8F4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МБТ</c:v>
                </c:pt>
              </c:strCache>
            </c:strRef>
          </c:tx>
          <c:spPr>
            <a:ln w="3810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38100">
                <a:solidFill>
                  <a:srgbClr val="92D05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92D05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92D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B8CF-4B83-9368-15553CBF8F45}"/>
              </c:ext>
            </c:extLst>
          </c:dPt>
          <c:dLbls>
            <c:dLbl>
              <c:idx val="0"/>
              <c:layout>
                <c:manualLayout>
                  <c:x val="-7.988478272335621E-2"/>
                  <c:y val="3.6870233622308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8CF-4B83-9368-15553CBF8F45}"/>
                </c:ext>
              </c:extLst>
            </c:dLbl>
            <c:dLbl>
              <c:idx val="1"/>
              <c:layout>
                <c:manualLayout>
                  <c:x val="-4.6152712003962176E-2"/>
                  <c:y val="3.180429861162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8CF-4B83-9368-15553CBF8F45}"/>
                </c:ext>
              </c:extLst>
            </c:dLbl>
            <c:dLbl>
              <c:idx val="2"/>
              <c:layout>
                <c:manualLayout>
                  <c:x val="-0.10549191315191354"/>
                  <c:y val="1.2968330316239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8CF-4B83-9368-15553CBF8F45}"/>
                </c:ext>
              </c:extLst>
            </c:dLbl>
            <c:dLbl>
              <c:idx val="3"/>
              <c:layout>
                <c:manualLayout>
                  <c:x val="1.3236464186358642E-2"/>
                  <c:y val="3.7477267672340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8CF-4B83-9368-15553CBF8F45}"/>
                </c:ext>
              </c:extLst>
            </c:dLbl>
            <c:dLbl>
              <c:idx val="4"/>
              <c:layout>
                <c:manualLayout>
                  <c:x val="7.9351255883302694E-3"/>
                  <c:y val="2.074932850598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6699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2019-оценка</c:v>
                </c:pt>
                <c:pt idx="2">
                  <c:v>2020-прогноз</c:v>
                </c:pt>
                <c:pt idx="3">
                  <c:v>2021-прогноз</c:v>
                </c:pt>
                <c:pt idx="4">
                  <c:v>2022-прогноз</c:v>
                </c:pt>
              </c:strCache>
            </c:str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45520</c:v>
                </c:pt>
                <c:pt idx="1">
                  <c:v>36445.4</c:v>
                </c:pt>
                <c:pt idx="2">
                  <c:v>13740.1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F-4B83-9368-15553CBF8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3008216"/>
        <c:axId val="411049080"/>
      </c:lineChart>
      <c:catAx>
        <c:axId val="413008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1049080"/>
        <c:crosses val="autoZero"/>
        <c:auto val="1"/>
        <c:lblAlgn val="ctr"/>
        <c:lblOffset val="10"/>
        <c:noMultiLvlLbl val="0"/>
      </c:catAx>
      <c:valAx>
        <c:axId val="411049080"/>
        <c:scaling>
          <c:orientation val="minMax"/>
          <c:max val="900000"/>
          <c:min val="-4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413008216"/>
        <c:crossesAt val="1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91768833151202933"/>
          <c:w val="1"/>
          <c:h val="8.23116684879707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2634429507832459"/>
                  <c:y val="-0.10652847806846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75724919453398E-2"/>
                      <c:h val="4.6051130028154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49406840974309085"/>
                  <c:y val="-4.9483219096715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88149645522672E-2"/>
                      <c:h val="4.3285296392830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49318176480842679"/>
                  <c:y val="3.92144389897685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5 120,0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286459589404246E-2"/>
                      <c:h val="5.434863093412872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43636072956663352"/>
                  <c:y val="1.1740593637743954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0" baseline="0" dirty="0"/>
                      <a:t>153 691,5</a:t>
                    </a:r>
                    <a:endParaRPr lang="en-US" b="0" dirty="0"/>
                  </a:p>
                </c:rich>
              </c:tx>
              <c:numFmt formatCode="#,##0.0" sourceLinked="0"/>
              <c:spPr>
                <a:noFill/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43115941047200718"/>
                  <c:y val="-8.562639816156998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</a:t>
                    </a:r>
                    <a:r>
                      <a:rPr lang="en-US" baseline="0" dirty="0"/>
                      <a:t> 397</a:t>
                    </a:r>
                    <a:r>
                      <a:rPr lang="en-US" dirty="0"/>
                      <a:t>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317996284062385E-2"/>
                      <c:h val="4.051946275750564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58841339218858246"/>
                  <c:y val="-0.2035886735471846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1" dirty="0"/>
                      <a:t>408 123,6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66410258842061809"/>
                  <c:y val="0.2369193491623226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61381176707556429"/>
                  <c:y val="0.40361875574944944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9D88FE4-31D5-4B9C-B009-D06FF97CF7FD}" type="VALUE">
                      <a:rPr lang="en-US" smtClean="0"/>
                      <a:pPr>
                        <a:defRPr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4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58504271883069892"/>
                  <c:y val="0.51999763052992498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58985282123124527"/>
                  <c:y val="0.60174064581997599"/>
                </c:manualLayout>
              </c:layout>
              <c:tx>
                <c:rich>
                  <a:bodyPr/>
                  <a:lstStyle/>
                  <a:p>
                    <a:fld id="{F20E9D3A-66C3-4587-9F2E-9098C5D68A48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59026978032251154"/>
                  <c:y val="0.68222161340005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54825683325158991"/>
                  <c:y val="0.78085276531095815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51 550,9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54920.92</c:v>
                </c:pt>
                <c:pt idx="1">
                  <c:v>1052.5</c:v>
                </c:pt>
                <c:pt idx="2">
                  <c:v>5120.01</c:v>
                </c:pt>
                <c:pt idx="3">
                  <c:v>153691.51999999999</c:v>
                </c:pt>
                <c:pt idx="4">
                  <c:v>31397.379000000001</c:v>
                </c:pt>
                <c:pt idx="5">
                  <c:v>408123.63799999998</c:v>
                </c:pt>
                <c:pt idx="6">
                  <c:v>78965.119999999995</c:v>
                </c:pt>
                <c:pt idx="7">
                  <c:v>35454.9</c:v>
                </c:pt>
                <c:pt idx="8">
                  <c:v>944.2</c:v>
                </c:pt>
                <c:pt idx="9">
                  <c:v>2087.37</c:v>
                </c:pt>
                <c:pt idx="10">
                  <c:v>10800</c:v>
                </c:pt>
                <c:pt idx="11">
                  <c:v>51550.873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522724288669498E-2"/>
          <c:y val="0"/>
          <c:w val="0.40637943350646988"/>
          <c:h val="0.833422228038692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trellis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FF75-4059-A24C-CC96020793C8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58654.53</c:v>
                </c:pt>
                <c:pt idx="1">
                  <c:v>1184.3</c:v>
                </c:pt>
                <c:pt idx="2">
                  <c:v>4984.41</c:v>
                </c:pt>
                <c:pt idx="3">
                  <c:v>138516.56</c:v>
                </c:pt>
                <c:pt idx="4">
                  <c:v>72043.179999999993</c:v>
                </c:pt>
                <c:pt idx="5">
                  <c:v>372956.15</c:v>
                </c:pt>
                <c:pt idx="6">
                  <c:v>59821</c:v>
                </c:pt>
                <c:pt idx="7">
                  <c:v>35350.26</c:v>
                </c:pt>
                <c:pt idx="8">
                  <c:v>944</c:v>
                </c:pt>
                <c:pt idx="9">
                  <c:v>2048.31</c:v>
                </c:pt>
                <c:pt idx="10">
                  <c:v>5.01</c:v>
                </c:pt>
                <c:pt idx="11">
                  <c:v>37529.800000000003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808087898406183"/>
          <c:y val="2.3362895002982373E-2"/>
          <c:w val="0.34697843490300906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58170953001608"/>
          <c:y val="0.39419514657445165"/>
          <c:w val="0.29160840755724537"/>
          <c:h val="0.47477111356289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62A5-43FF-8A3B-4E3B0F1AD2ED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49183.51</c:v>
                </c:pt>
                <c:pt idx="1">
                  <c:v>991.9</c:v>
                </c:pt>
                <c:pt idx="2">
                  <c:v>2840.3</c:v>
                </c:pt>
                <c:pt idx="3">
                  <c:v>90337.64</c:v>
                </c:pt>
                <c:pt idx="4">
                  <c:v>22455.72</c:v>
                </c:pt>
                <c:pt idx="5">
                  <c:v>363063.4</c:v>
                </c:pt>
                <c:pt idx="6">
                  <c:v>46138.58</c:v>
                </c:pt>
                <c:pt idx="7">
                  <c:v>15751.3</c:v>
                </c:pt>
                <c:pt idx="8">
                  <c:v>873</c:v>
                </c:pt>
                <c:pt idx="9">
                  <c:v>1776.7</c:v>
                </c:pt>
                <c:pt idx="10">
                  <c:v>18.3</c:v>
                </c:pt>
                <c:pt idx="11">
                  <c:v>30204.7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419755862900273E-2"/>
          <c:y val="8.7925921643288121E-2"/>
          <c:w val="0.7268007488790722"/>
          <c:h val="0.803713970197941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pattFill prst="pct5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5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spPr>
              <a:pattFill prst="ltVert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2.2254876357711076E-2"/>
                  <c:y val="3.3060650899177868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93,1%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-0.15789692983045653"/>
                  <c:y val="-0.3174647261415398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/>
                      <a:t>6,9%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0.95699999999999996</c:v>
                </c:pt>
                <c:pt idx="1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pattFill prst="pct5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05B-4839-843C-25EC7E676ED1}"/>
              </c:ext>
            </c:extLst>
          </c:dPt>
          <c:dPt>
            <c:idx val="1"/>
            <c:bubble3D val="0"/>
            <c:spPr>
              <a:pattFill prst="ltVert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05B-4839-843C-25EC7E676ED1}"/>
              </c:ext>
            </c:extLst>
          </c:dPt>
          <c:dLbls>
            <c:dLbl>
              <c:idx val="0"/>
              <c:layout>
                <c:manualLayout>
                  <c:x val="-8.6766089839215951E-2"/>
                  <c:y val="0.12359176136272831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93,9%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05B-4839-843C-25EC7E676ED1}"/>
                </c:ext>
              </c:extLst>
            </c:dLbl>
            <c:dLbl>
              <c:idx val="1"/>
              <c:layout>
                <c:manualLayout>
                  <c:x val="-0.18429613406679904"/>
                  <c:y val="-0.127074643438930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05B-4839-843C-25EC7E676ED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pattFill prst="lt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5B-4839-843C-25EC7E676ED1}"/>
              </c:ext>
            </c:extLst>
          </c:dPt>
          <c:dPt>
            <c:idx val="1"/>
            <c:bubble3D val="0"/>
            <c:spPr>
              <a:pattFill prst="ltVert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5B-4839-843C-25EC7E676ED1}"/>
              </c:ext>
            </c:extLst>
          </c:dPt>
          <c:dLbls>
            <c:dLbl>
              <c:idx val="0"/>
              <c:layout>
                <c:manualLayout>
                  <c:x val="-0.1463535232574453"/>
                  <c:y val="0.2383275658146466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93,4%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05B-4839-843C-25EC7E676ED1}"/>
                </c:ext>
              </c:extLst>
            </c:dLbl>
            <c:dLbl>
              <c:idx val="1"/>
              <c:layout>
                <c:manualLayout>
                  <c:x val="-7.915880891866002E-2"/>
                  <c:y val="3.04325101533217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387657.15899999999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9771248208039113E-3"/>
                  <c:y val="0.22143939091328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391781.87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394899.43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309728"/>
        <c:axId val="413308944"/>
      </c:barChart>
      <c:catAx>
        <c:axId val="41330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3308944"/>
        <c:crosses val="autoZero"/>
        <c:auto val="1"/>
        <c:lblAlgn val="ctr"/>
        <c:lblOffset val="100"/>
        <c:noMultiLvlLbl val="0"/>
      </c:catAx>
      <c:valAx>
        <c:axId val="413308944"/>
        <c:scaling>
          <c:orientation val="minMax"/>
          <c:min val="3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330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68102.990999999995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63369.99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C0-4A4B-890A-EE48109150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65881.25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357392"/>
        <c:axId val="409211344"/>
      </c:barChart>
      <c:catAx>
        <c:axId val="41235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9211344"/>
        <c:crosses val="autoZero"/>
        <c:auto val="1"/>
        <c:lblAlgn val="ctr"/>
        <c:lblOffset val="100"/>
        <c:noMultiLvlLbl val="0"/>
      </c:catAx>
      <c:valAx>
        <c:axId val="40921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235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8.4604850939258933E-3"/>
                  <c:y val="5.4773855308370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51599.478999999999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A-483B-9E29-DAF8C7861B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3.1422882573394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33231.127999999997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FA-483B-9E29-DAF8C7861B1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7.0188367137718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83614.899999999994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FA-483B-9E29-DAF8C7861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356216"/>
        <c:axId val="412357000"/>
      </c:barChart>
      <c:catAx>
        <c:axId val="41235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2357000"/>
        <c:crosses val="autoZero"/>
        <c:auto val="1"/>
        <c:lblAlgn val="ctr"/>
        <c:lblOffset val="100"/>
        <c:noMultiLvlLbl val="0"/>
      </c:catAx>
      <c:valAx>
        <c:axId val="4123570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41235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61827760261848"/>
          <c:y val="3.85268303521831E-2"/>
          <c:w val="0.49657257143164374"/>
          <c:h val="0.820906565937118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5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explosion val="6"/>
            <c:spPr>
              <a:pattFill prst="pct9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AE55-4F49-B5BB-0DFE9274C3FC}"/>
              </c:ext>
            </c:extLst>
          </c:dPt>
          <c:dPt>
            <c:idx val="1"/>
            <c:bubble3D val="0"/>
            <c:explosion val="54"/>
            <c:spPr>
              <a:pattFill prst="narVert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AE55-4F49-B5BB-0DFE9274C3FC}"/>
              </c:ext>
            </c:extLst>
          </c:dPt>
          <c:dLbls>
            <c:dLbl>
              <c:idx val="0"/>
              <c:layout>
                <c:manualLayout>
                  <c:x val="0.20910688286096865"/>
                  <c:y val="-0.2751360959893344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93,4%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E55-4F49-B5BB-0DFE9274C3FC}"/>
                </c:ext>
              </c:extLst>
            </c:dLbl>
            <c:dLbl>
              <c:idx val="1"/>
              <c:layout>
                <c:manualLayout>
                  <c:x val="-7.9805039646655057E-2"/>
                  <c:y val="0.2379359800927059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35076423869508"/>
                      <c:h val="0.1589438410875340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E55-4F49-B5BB-0DFE9274C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93.44</c:v>
                </c:pt>
                <c:pt idx="1">
                  <c:v>6.56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55-4F49-B5BB-0DFE9274C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0" baseline="0" dirty="0" err="1">
                <a:solidFill>
                  <a:schemeClr val="tx1"/>
                </a:solidFill>
              </a:rPr>
              <a:t>тыс.руб</a:t>
            </a:r>
            <a:r>
              <a:rPr lang="ru-RU" b="0" baseline="0" dirty="0">
                <a:solidFill>
                  <a:schemeClr val="tx1"/>
                </a:solidFill>
              </a:rPr>
              <a:t>.</a:t>
            </a:r>
            <a:endParaRPr lang="ru-RU" b="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54043.841999999997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1-406A-8C2D-ED494FC77C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47860.76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61-406A-8C2D-ED494FC77C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1.8291189609133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61-406A-8C2D-ED494FC77C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59226.51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61-406A-8C2D-ED494FC77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123096"/>
        <c:axId val="442123488"/>
      </c:barChart>
      <c:catAx>
        <c:axId val="4421230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2123488"/>
        <c:crosses val="autoZero"/>
        <c:auto val="1"/>
        <c:lblAlgn val="ctr"/>
        <c:lblOffset val="100"/>
        <c:noMultiLvlLbl val="0"/>
      </c:catAx>
      <c:valAx>
        <c:axId val="44212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212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Остатки бюджетных кредитов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75000"/>
                </a:schemeClr>
              </a:solidFill>
              <a:ln w="38100"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0.147343582194571"/>
                  <c:y val="-6.7169916414983266E-2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DE-4586-9409-415000974115}"/>
                </c:ext>
              </c:extLst>
            </c:dLbl>
            <c:dLbl>
              <c:idx val="1"/>
              <c:layout>
                <c:manualLayout>
                  <c:x val="2.23568349036487E-2"/>
                  <c:y val="-4.6060560103777402E-3"/>
                </c:manualLayout>
              </c:layout>
              <c:spPr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DE-4586-9409-415000974115}"/>
                </c:ext>
              </c:extLst>
            </c:dLbl>
            <c:dLbl>
              <c:idx val="2"/>
              <c:layout>
                <c:manualLayout>
                  <c:x val="2.2046161537606933E-2"/>
                  <c:y val="-4.086807656167541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08624967596194"/>
                      <c:h val="8.37052513576860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4DE-4586-9409-41500097411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4DE-4586-9409-4150009741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43831</c:v>
                </c:pt>
                <c:pt idx="2">
                  <c:v>44197</c:v>
                </c:pt>
                <c:pt idx="3">
                  <c:v>44562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6867.9</c:v>
                </c:pt>
                <c:pt idx="1">
                  <c:v>10700</c:v>
                </c:pt>
                <c:pt idx="2" formatCode="General">
                  <c:v>5700</c:v>
                </c:pt>
                <c:pt idx="3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D-4129-9F3F-ACEF43522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1229776"/>
        <c:axId val="321233304"/>
      </c:lineChart>
      <c:dateAx>
        <c:axId val="321229776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321233304"/>
        <c:crosses val="autoZero"/>
        <c:auto val="1"/>
        <c:lblOffset val="100"/>
        <c:baseTimeUnit val="years"/>
      </c:dateAx>
      <c:valAx>
        <c:axId val="32123330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321229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C5BA1E-6B07-4FD4-9B4B-270A47FA6841}" type="doc">
      <dgm:prSet loTypeId="urn:microsoft.com/office/officeart/2005/8/layout/cycle6" loCatId="cycle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B10C163-457A-4397-B2FF-7CDF9986A363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gm:t>
    </dgm:pt>
    <dgm:pt modelId="{DC451391-54B5-4263-AB75-EFB1C1C5020D}" type="parTrans" cxnId="{0D34D349-3439-472F-9434-216DFF07D07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F9D29FB-FF0B-4FDC-B535-0CD875D716CB}" type="sibTrans" cxnId="{0D34D349-3439-472F-9434-216DFF07D07C}">
      <dgm:prSet/>
      <dgm:spPr>
        <a:ln w="762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C34069A-799A-4636-BBE8-3D1C48889E8D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dirty="0" err="1">
              <a:solidFill>
                <a:schemeClr val="tx1"/>
              </a:solidFill>
            </a:rPr>
            <a:t>опред</a:t>
          </a:r>
          <a:r>
            <a:rPr lang="ru-RU" sz="16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dirty="0" err="1">
              <a:solidFill>
                <a:schemeClr val="tx1"/>
              </a:solidFill>
            </a:rPr>
            <a:t>скоррек</a:t>
          </a:r>
          <a:r>
            <a:rPr lang="ru-RU" sz="16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gm:t>
    </dgm:pt>
    <dgm:pt modelId="{F8E3AF27-3F58-4C14-A8F1-4E087A2D0366}" type="parTrans" cxnId="{FC920007-729B-427F-B788-ED8DF60144D3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0D26043-F2E9-4B57-94C1-D66C81E00047}" type="sibTrans" cxnId="{FC920007-729B-427F-B788-ED8DF60144D3}">
      <dgm:prSet/>
      <dgm:spPr>
        <a:ln w="762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9CE446F5-4B11-4BC9-B07C-C3551918F0EB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gm:t>
    </dgm:pt>
    <dgm:pt modelId="{7ADDC24A-7070-4039-9747-BD5C3FF5895E}" type="parTrans" cxnId="{50B14D40-C8B1-4BC4-B76E-4B61D3D1CF30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E76A8C0-3022-44FF-8E3F-1ECBB6DB124B}" type="sibTrans" cxnId="{50B14D40-C8B1-4BC4-B76E-4B61D3D1CF30}">
      <dgm:prSet/>
      <dgm:spPr>
        <a:ln w="76200"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7B5C3DC0-D2E4-443B-BA9C-4635BDD4F02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gm:t>
    </dgm:pt>
    <dgm:pt modelId="{003799B9-D6A3-4E34-94AE-B39942123480}" type="parTrans" cxnId="{803976B5-86C5-43B1-84B0-B9A976EF254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666C9C45-3A01-4C0D-AEA0-3B7F5A7BB887}" type="sibTrans" cxnId="{803976B5-86C5-43B1-84B0-B9A976EF2544}">
      <dgm:prSet/>
      <dgm:spPr>
        <a:ln w="76200"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03723BB-B424-4055-B824-FD5BC41CAF8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gm:t>
    </dgm:pt>
    <dgm:pt modelId="{CBA05C7B-57C1-495D-BF7D-1786008E0E4D}" type="parTrans" cxnId="{A282F1C7-C14E-4AE5-B3B6-94E6E82BF47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F3288D2-830A-4BF5-B223-95A5BF728B8D}" type="sibTrans" cxnId="{A282F1C7-C14E-4AE5-B3B6-94E6E82BF474}">
      <dgm:prSet/>
      <dgm:spPr>
        <a:ln w="762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95FCD14F-632C-40CE-AEBA-A8ADD9C75322}" type="pres">
      <dgm:prSet presAssocID="{46C5BA1E-6B07-4FD4-9B4B-270A47FA6841}" presName="cycle" presStyleCnt="0">
        <dgm:presLayoutVars>
          <dgm:dir/>
          <dgm:resizeHandles val="exact"/>
        </dgm:presLayoutVars>
      </dgm:prSet>
      <dgm:spPr/>
    </dgm:pt>
    <dgm:pt modelId="{C488C135-8E0B-4F10-90A3-8EF4F11F45FD}" type="pres">
      <dgm:prSet presAssocID="{0B10C163-457A-4397-B2FF-7CDF9986A363}" presName="node" presStyleLbl="node1" presStyleIdx="0" presStyleCnt="5">
        <dgm:presLayoutVars>
          <dgm:bulletEnabled val="1"/>
        </dgm:presLayoutVars>
      </dgm:prSet>
      <dgm:spPr/>
    </dgm:pt>
    <dgm:pt modelId="{2D2BA1E1-6E3C-42FF-9506-AA44C21CAF93}" type="pres">
      <dgm:prSet presAssocID="{0B10C163-457A-4397-B2FF-7CDF9986A363}" presName="spNode" presStyleCnt="0"/>
      <dgm:spPr/>
    </dgm:pt>
    <dgm:pt modelId="{D46C7482-BE4B-40F7-A46E-38848C0AED96}" type="pres">
      <dgm:prSet presAssocID="{BF9D29FB-FF0B-4FDC-B535-0CD875D716CB}" presName="sibTrans" presStyleLbl="sibTrans1D1" presStyleIdx="0" presStyleCnt="5"/>
      <dgm:spPr/>
    </dgm:pt>
    <dgm:pt modelId="{4A8D3504-2905-4DE7-9B41-A9669EBBCB4D}" type="pres">
      <dgm:prSet presAssocID="{0C34069A-799A-4636-BBE8-3D1C48889E8D}" presName="node" presStyleLbl="node1" presStyleIdx="1" presStyleCnt="5">
        <dgm:presLayoutVars>
          <dgm:bulletEnabled val="1"/>
        </dgm:presLayoutVars>
      </dgm:prSet>
      <dgm:spPr/>
    </dgm:pt>
    <dgm:pt modelId="{AD7B8DAF-F9A1-49A4-8864-C93CD04250E4}" type="pres">
      <dgm:prSet presAssocID="{0C34069A-799A-4636-BBE8-3D1C48889E8D}" presName="spNode" presStyleCnt="0"/>
      <dgm:spPr/>
    </dgm:pt>
    <dgm:pt modelId="{26426A80-0D43-4145-B759-57EBD6885F48}" type="pres">
      <dgm:prSet presAssocID="{00D26043-F2E9-4B57-94C1-D66C81E00047}" presName="sibTrans" presStyleLbl="sibTrans1D1" presStyleIdx="1" presStyleCnt="5"/>
      <dgm:spPr/>
    </dgm:pt>
    <dgm:pt modelId="{060E1F1D-BE90-437A-AD37-584907DB81CD}" type="pres">
      <dgm:prSet presAssocID="{9CE446F5-4B11-4BC9-B07C-C3551918F0EB}" presName="node" presStyleLbl="node1" presStyleIdx="2" presStyleCnt="5">
        <dgm:presLayoutVars>
          <dgm:bulletEnabled val="1"/>
        </dgm:presLayoutVars>
      </dgm:prSet>
      <dgm:spPr/>
    </dgm:pt>
    <dgm:pt modelId="{56B56C7F-946B-4281-B184-9292DBB492A0}" type="pres">
      <dgm:prSet presAssocID="{9CE446F5-4B11-4BC9-B07C-C3551918F0EB}" presName="spNode" presStyleCnt="0"/>
      <dgm:spPr/>
    </dgm:pt>
    <dgm:pt modelId="{2BE92CD4-5C60-4B1F-B52C-8D3BAB4A0CC8}" type="pres">
      <dgm:prSet presAssocID="{BE76A8C0-3022-44FF-8E3F-1ECBB6DB124B}" presName="sibTrans" presStyleLbl="sibTrans1D1" presStyleIdx="2" presStyleCnt="5"/>
      <dgm:spPr/>
    </dgm:pt>
    <dgm:pt modelId="{13AD24E3-222E-4225-B81F-A30BC7B1C031}" type="pres">
      <dgm:prSet presAssocID="{7B5C3DC0-D2E4-443B-BA9C-4635BDD4F02F}" presName="node" presStyleLbl="node1" presStyleIdx="3" presStyleCnt="5">
        <dgm:presLayoutVars>
          <dgm:bulletEnabled val="1"/>
        </dgm:presLayoutVars>
      </dgm:prSet>
      <dgm:spPr/>
    </dgm:pt>
    <dgm:pt modelId="{50BED908-9C1C-40FA-9B73-464D08F18BA0}" type="pres">
      <dgm:prSet presAssocID="{7B5C3DC0-D2E4-443B-BA9C-4635BDD4F02F}" presName="spNode" presStyleCnt="0"/>
      <dgm:spPr/>
    </dgm:pt>
    <dgm:pt modelId="{30288474-4873-492E-B0A5-7846816DB51F}" type="pres">
      <dgm:prSet presAssocID="{666C9C45-3A01-4C0D-AEA0-3B7F5A7BB887}" presName="sibTrans" presStyleLbl="sibTrans1D1" presStyleIdx="3" presStyleCnt="5"/>
      <dgm:spPr/>
    </dgm:pt>
    <dgm:pt modelId="{5685CF07-520B-490D-B461-40A9D2CF56F7}" type="pres">
      <dgm:prSet presAssocID="{C03723BB-B424-4055-B824-FD5BC41CAF8F}" presName="node" presStyleLbl="node1" presStyleIdx="4" presStyleCnt="5">
        <dgm:presLayoutVars>
          <dgm:bulletEnabled val="1"/>
        </dgm:presLayoutVars>
      </dgm:prSet>
      <dgm:spPr/>
    </dgm:pt>
    <dgm:pt modelId="{0A9D3294-CB77-4F06-8E3B-60BF6415BA69}" type="pres">
      <dgm:prSet presAssocID="{C03723BB-B424-4055-B824-FD5BC41CAF8F}" presName="spNode" presStyleCnt="0"/>
      <dgm:spPr/>
    </dgm:pt>
    <dgm:pt modelId="{C9010ECB-C281-4A3D-BB48-3B691EB4F5BE}" type="pres">
      <dgm:prSet presAssocID="{0F3288D2-830A-4BF5-B223-95A5BF728B8D}" presName="sibTrans" presStyleLbl="sibTrans1D1" presStyleIdx="4" presStyleCnt="5"/>
      <dgm:spPr/>
    </dgm:pt>
  </dgm:ptLst>
  <dgm:cxnLst>
    <dgm:cxn modelId="{FC920007-729B-427F-B788-ED8DF60144D3}" srcId="{46C5BA1E-6B07-4FD4-9B4B-270A47FA6841}" destId="{0C34069A-799A-4636-BBE8-3D1C48889E8D}" srcOrd="1" destOrd="0" parTransId="{F8E3AF27-3F58-4C14-A8F1-4E087A2D0366}" sibTransId="{00D26043-F2E9-4B57-94C1-D66C81E00047}"/>
    <dgm:cxn modelId="{8884B43F-A5F1-4F59-BA10-5325398603D5}" type="presOf" srcId="{00D26043-F2E9-4B57-94C1-D66C81E00047}" destId="{26426A80-0D43-4145-B759-57EBD6885F48}" srcOrd="0" destOrd="0" presId="urn:microsoft.com/office/officeart/2005/8/layout/cycle6"/>
    <dgm:cxn modelId="{50B14D40-C8B1-4BC4-B76E-4B61D3D1CF30}" srcId="{46C5BA1E-6B07-4FD4-9B4B-270A47FA6841}" destId="{9CE446F5-4B11-4BC9-B07C-C3551918F0EB}" srcOrd="2" destOrd="0" parTransId="{7ADDC24A-7070-4039-9747-BD5C3FF5895E}" sibTransId="{BE76A8C0-3022-44FF-8E3F-1ECBB6DB124B}"/>
    <dgm:cxn modelId="{057A4E60-0C2A-4056-AE50-DFE0C3E5BF6A}" type="presOf" srcId="{666C9C45-3A01-4C0D-AEA0-3B7F5A7BB887}" destId="{30288474-4873-492E-B0A5-7846816DB51F}" srcOrd="0" destOrd="0" presId="urn:microsoft.com/office/officeart/2005/8/layout/cycle6"/>
    <dgm:cxn modelId="{0D34D349-3439-472F-9434-216DFF07D07C}" srcId="{46C5BA1E-6B07-4FD4-9B4B-270A47FA6841}" destId="{0B10C163-457A-4397-B2FF-7CDF9986A363}" srcOrd="0" destOrd="0" parTransId="{DC451391-54B5-4263-AB75-EFB1C1C5020D}" sibTransId="{BF9D29FB-FF0B-4FDC-B535-0CD875D716CB}"/>
    <dgm:cxn modelId="{AB2C1C56-3922-4186-B25A-3399DCC2A36D}" type="presOf" srcId="{BF9D29FB-FF0B-4FDC-B535-0CD875D716CB}" destId="{D46C7482-BE4B-40F7-A46E-38848C0AED96}" srcOrd="0" destOrd="0" presId="urn:microsoft.com/office/officeart/2005/8/layout/cycle6"/>
    <dgm:cxn modelId="{EA65E579-2BC0-4374-9364-A87AA547197F}" type="presOf" srcId="{0B10C163-457A-4397-B2FF-7CDF9986A363}" destId="{C488C135-8E0B-4F10-90A3-8EF4F11F45FD}" srcOrd="0" destOrd="0" presId="urn:microsoft.com/office/officeart/2005/8/layout/cycle6"/>
    <dgm:cxn modelId="{1AE96C96-ABEF-4679-86BF-B035140C85BB}" type="presOf" srcId="{46C5BA1E-6B07-4FD4-9B4B-270A47FA6841}" destId="{95FCD14F-632C-40CE-AEBA-A8ADD9C75322}" srcOrd="0" destOrd="0" presId="urn:microsoft.com/office/officeart/2005/8/layout/cycle6"/>
    <dgm:cxn modelId="{53EDF1A4-9FB7-4D9B-BF1E-C86625E811E4}" type="presOf" srcId="{0C34069A-799A-4636-BBE8-3D1C48889E8D}" destId="{4A8D3504-2905-4DE7-9B41-A9669EBBCB4D}" srcOrd="0" destOrd="0" presId="urn:microsoft.com/office/officeart/2005/8/layout/cycle6"/>
    <dgm:cxn modelId="{015552A7-AAEE-47C2-9A6E-B2D0B23A1929}" type="presOf" srcId="{7B5C3DC0-D2E4-443B-BA9C-4635BDD4F02F}" destId="{13AD24E3-222E-4225-B81F-A30BC7B1C031}" srcOrd="0" destOrd="0" presId="urn:microsoft.com/office/officeart/2005/8/layout/cycle6"/>
    <dgm:cxn modelId="{803976B5-86C5-43B1-84B0-B9A976EF2544}" srcId="{46C5BA1E-6B07-4FD4-9B4B-270A47FA6841}" destId="{7B5C3DC0-D2E4-443B-BA9C-4635BDD4F02F}" srcOrd="3" destOrd="0" parTransId="{003799B9-D6A3-4E34-94AE-B39942123480}" sibTransId="{666C9C45-3A01-4C0D-AEA0-3B7F5A7BB887}"/>
    <dgm:cxn modelId="{A282F1C7-C14E-4AE5-B3B6-94E6E82BF474}" srcId="{46C5BA1E-6B07-4FD4-9B4B-270A47FA6841}" destId="{C03723BB-B424-4055-B824-FD5BC41CAF8F}" srcOrd="4" destOrd="0" parTransId="{CBA05C7B-57C1-495D-BF7D-1786008E0E4D}" sibTransId="{0F3288D2-830A-4BF5-B223-95A5BF728B8D}"/>
    <dgm:cxn modelId="{3E3E59E4-2B38-4098-AD73-4094D618AE05}" type="presOf" srcId="{9CE446F5-4B11-4BC9-B07C-C3551918F0EB}" destId="{060E1F1D-BE90-437A-AD37-584907DB81CD}" srcOrd="0" destOrd="0" presId="urn:microsoft.com/office/officeart/2005/8/layout/cycle6"/>
    <dgm:cxn modelId="{BDC282EC-7426-492E-93A4-2BD38F309A36}" type="presOf" srcId="{BE76A8C0-3022-44FF-8E3F-1ECBB6DB124B}" destId="{2BE92CD4-5C60-4B1F-B52C-8D3BAB4A0CC8}" srcOrd="0" destOrd="0" presId="urn:microsoft.com/office/officeart/2005/8/layout/cycle6"/>
    <dgm:cxn modelId="{0F6042F6-1BAB-4D4D-9CFD-B98E5551A600}" type="presOf" srcId="{C03723BB-B424-4055-B824-FD5BC41CAF8F}" destId="{5685CF07-520B-490D-B461-40A9D2CF56F7}" srcOrd="0" destOrd="0" presId="urn:microsoft.com/office/officeart/2005/8/layout/cycle6"/>
    <dgm:cxn modelId="{2819B7F7-06DB-4BDA-B132-EF44FAAFE173}" type="presOf" srcId="{0F3288D2-830A-4BF5-B223-95A5BF728B8D}" destId="{C9010ECB-C281-4A3D-BB48-3B691EB4F5BE}" srcOrd="0" destOrd="0" presId="urn:microsoft.com/office/officeart/2005/8/layout/cycle6"/>
    <dgm:cxn modelId="{6D5BE387-9987-420E-9A55-1C4C634C2D32}" type="presParOf" srcId="{95FCD14F-632C-40CE-AEBA-A8ADD9C75322}" destId="{C488C135-8E0B-4F10-90A3-8EF4F11F45FD}" srcOrd="0" destOrd="0" presId="urn:microsoft.com/office/officeart/2005/8/layout/cycle6"/>
    <dgm:cxn modelId="{31AE1C2F-5A0E-4876-AEE2-C0A1A307C5B4}" type="presParOf" srcId="{95FCD14F-632C-40CE-AEBA-A8ADD9C75322}" destId="{2D2BA1E1-6E3C-42FF-9506-AA44C21CAF93}" srcOrd="1" destOrd="0" presId="urn:microsoft.com/office/officeart/2005/8/layout/cycle6"/>
    <dgm:cxn modelId="{424730B5-B653-4047-958B-A7EACC114CD0}" type="presParOf" srcId="{95FCD14F-632C-40CE-AEBA-A8ADD9C75322}" destId="{D46C7482-BE4B-40F7-A46E-38848C0AED96}" srcOrd="2" destOrd="0" presId="urn:microsoft.com/office/officeart/2005/8/layout/cycle6"/>
    <dgm:cxn modelId="{2989CCA8-EA01-4B38-9CE8-206CB038056E}" type="presParOf" srcId="{95FCD14F-632C-40CE-AEBA-A8ADD9C75322}" destId="{4A8D3504-2905-4DE7-9B41-A9669EBBCB4D}" srcOrd="3" destOrd="0" presId="urn:microsoft.com/office/officeart/2005/8/layout/cycle6"/>
    <dgm:cxn modelId="{EABD45FF-BC27-4C37-B66B-94EB1DB2AFCB}" type="presParOf" srcId="{95FCD14F-632C-40CE-AEBA-A8ADD9C75322}" destId="{AD7B8DAF-F9A1-49A4-8864-C93CD04250E4}" srcOrd="4" destOrd="0" presId="urn:microsoft.com/office/officeart/2005/8/layout/cycle6"/>
    <dgm:cxn modelId="{72245F4E-C3DC-44F1-A904-FA3E75F57172}" type="presParOf" srcId="{95FCD14F-632C-40CE-AEBA-A8ADD9C75322}" destId="{26426A80-0D43-4145-B759-57EBD6885F48}" srcOrd="5" destOrd="0" presId="urn:microsoft.com/office/officeart/2005/8/layout/cycle6"/>
    <dgm:cxn modelId="{0B1A782D-ADFC-424C-8E70-25609E600179}" type="presParOf" srcId="{95FCD14F-632C-40CE-AEBA-A8ADD9C75322}" destId="{060E1F1D-BE90-437A-AD37-584907DB81CD}" srcOrd="6" destOrd="0" presId="urn:microsoft.com/office/officeart/2005/8/layout/cycle6"/>
    <dgm:cxn modelId="{CBDF313A-EDC8-4C98-A4DE-A1967FEC364C}" type="presParOf" srcId="{95FCD14F-632C-40CE-AEBA-A8ADD9C75322}" destId="{56B56C7F-946B-4281-B184-9292DBB492A0}" srcOrd="7" destOrd="0" presId="urn:microsoft.com/office/officeart/2005/8/layout/cycle6"/>
    <dgm:cxn modelId="{FFCCBD54-C050-4A55-A403-D1700C581FF6}" type="presParOf" srcId="{95FCD14F-632C-40CE-AEBA-A8ADD9C75322}" destId="{2BE92CD4-5C60-4B1F-B52C-8D3BAB4A0CC8}" srcOrd="8" destOrd="0" presId="urn:microsoft.com/office/officeart/2005/8/layout/cycle6"/>
    <dgm:cxn modelId="{276154D2-D6CD-4403-B967-0D1DED612CA9}" type="presParOf" srcId="{95FCD14F-632C-40CE-AEBA-A8ADD9C75322}" destId="{13AD24E3-222E-4225-B81F-A30BC7B1C031}" srcOrd="9" destOrd="0" presId="urn:microsoft.com/office/officeart/2005/8/layout/cycle6"/>
    <dgm:cxn modelId="{5E3113C9-3F59-4DC8-9505-702DA8143D29}" type="presParOf" srcId="{95FCD14F-632C-40CE-AEBA-A8ADD9C75322}" destId="{50BED908-9C1C-40FA-9B73-464D08F18BA0}" srcOrd="10" destOrd="0" presId="urn:microsoft.com/office/officeart/2005/8/layout/cycle6"/>
    <dgm:cxn modelId="{755E2D60-55FF-4919-9C4F-826502030DBB}" type="presParOf" srcId="{95FCD14F-632C-40CE-AEBA-A8ADD9C75322}" destId="{30288474-4873-492E-B0A5-7846816DB51F}" srcOrd="11" destOrd="0" presId="urn:microsoft.com/office/officeart/2005/8/layout/cycle6"/>
    <dgm:cxn modelId="{DA93440D-9160-470F-9620-F8CB87DD5D89}" type="presParOf" srcId="{95FCD14F-632C-40CE-AEBA-A8ADD9C75322}" destId="{5685CF07-520B-490D-B461-40A9D2CF56F7}" srcOrd="12" destOrd="0" presId="urn:microsoft.com/office/officeart/2005/8/layout/cycle6"/>
    <dgm:cxn modelId="{B612854F-84AF-4AB6-8E1F-15A49BBCF449}" type="presParOf" srcId="{95FCD14F-632C-40CE-AEBA-A8ADD9C75322}" destId="{0A9D3294-CB77-4F06-8E3B-60BF6415BA69}" srcOrd="13" destOrd="0" presId="urn:microsoft.com/office/officeart/2005/8/layout/cycle6"/>
    <dgm:cxn modelId="{5CB6FE15-186E-46C2-B999-E1A01AFE1CE8}" type="presParOf" srcId="{95FCD14F-632C-40CE-AEBA-A8ADD9C75322}" destId="{C9010ECB-C281-4A3D-BB48-3B691EB4F5B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F6674C-6C07-44ED-9B38-EEB9194BD013}" type="doc">
      <dgm:prSet loTypeId="urn:microsoft.com/office/officeart/2005/8/layout/vList6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03FDBCF-4345-4BBC-B703-4255064DBCE0}">
      <dgm:prSet phldrT="[Текст]"/>
      <dgm:spPr/>
      <dgm:t>
        <a:bodyPr/>
        <a:lstStyle/>
        <a:p>
          <a:r>
            <a:rPr lang="ru-RU"/>
            <a:t>Цель</a:t>
          </a:r>
          <a:endParaRPr lang="ru-RU" dirty="0"/>
        </a:p>
      </dgm:t>
    </dgm:pt>
    <dgm:pt modelId="{F8E1317F-E66A-4195-8E34-A562943C0C0E}" type="parTrans" cxnId="{C9349845-DF95-4F7E-9B33-703FA29B2CD8}">
      <dgm:prSet/>
      <dgm:spPr/>
      <dgm:t>
        <a:bodyPr/>
        <a:lstStyle/>
        <a:p>
          <a:endParaRPr lang="ru-RU"/>
        </a:p>
      </dgm:t>
    </dgm:pt>
    <dgm:pt modelId="{0BFAE5D8-3A75-4BD2-8751-00894D4C2CF8}" type="sibTrans" cxnId="{C9349845-DF95-4F7E-9B33-703FA29B2CD8}">
      <dgm:prSet/>
      <dgm:spPr/>
      <dgm:t>
        <a:bodyPr/>
        <a:lstStyle/>
        <a:p>
          <a:endParaRPr lang="ru-RU"/>
        </a:p>
      </dgm:t>
    </dgm:pt>
    <dgm:pt modelId="{68A6E74D-6435-4F3D-92C0-0158A69B5A0B}">
      <dgm:prSet phldrT="[Текст]" custT="1"/>
      <dgm:spPr/>
      <dgm:t>
        <a:bodyPr/>
        <a:lstStyle/>
        <a:p>
          <a:r>
            <a:rPr lang="ru-RU" sz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gm:t>
    </dgm:pt>
    <dgm:pt modelId="{C1AFF0F1-4999-4049-A6A4-0B793016C890}" type="parTrans" cxnId="{E0A1D069-D899-4F87-B636-2597E37F0BE2}">
      <dgm:prSet/>
      <dgm:spPr/>
      <dgm:t>
        <a:bodyPr/>
        <a:lstStyle/>
        <a:p>
          <a:endParaRPr lang="ru-RU"/>
        </a:p>
      </dgm:t>
    </dgm:pt>
    <dgm:pt modelId="{CF3A0F23-182D-4B83-95E9-6C19273BD3E4}" type="sibTrans" cxnId="{E0A1D069-D899-4F87-B636-2597E37F0BE2}">
      <dgm:prSet/>
      <dgm:spPr/>
      <dgm:t>
        <a:bodyPr/>
        <a:lstStyle/>
        <a:p>
          <a:endParaRPr lang="ru-RU"/>
        </a:p>
      </dgm:t>
    </dgm:pt>
    <dgm:pt modelId="{FD79981E-2BCA-4D0B-B879-1A944387540C}">
      <dgm:prSet phldrT="[Текст]"/>
      <dgm:spPr/>
      <dgm:t>
        <a:bodyPr/>
        <a:lstStyle/>
        <a:p>
          <a:r>
            <a:rPr lang="ru-RU"/>
            <a:t>Задачи</a:t>
          </a:r>
          <a:endParaRPr lang="ru-RU" dirty="0"/>
        </a:p>
      </dgm:t>
    </dgm:pt>
    <dgm:pt modelId="{7C709FA4-64EC-4EAD-958D-01B16BA00E97}" type="parTrans" cxnId="{F0A4448C-EC34-4132-915F-C4EA9425CC53}">
      <dgm:prSet/>
      <dgm:spPr/>
      <dgm:t>
        <a:bodyPr/>
        <a:lstStyle/>
        <a:p>
          <a:endParaRPr lang="ru-RU"/>
        </a:p>
      </dgm:t>
    </dgm:pt>
    <dgm:pt modelId="{A864CB7B-E282-4680-895E-1AFC5F816F34}" type="sibTrans" cxnId="{F0A4448C-EC34-4132-915F-C4EA9425CC53}">
      <dgm:prSet/>
      <dgm:spPr/>
      <dgm:t>
        <a:bodyPr/>
        <a:lstStyle/>
        <a:p>
          <a:endParaRPr lang="ru-RU"/>
        </a:p>
      </dgm:t>
    </dgm:pt>
    <dgm:pt modelId="{ACA9B701-E648-43E3-88AD-6936CD167457}">
      <dgm:prSet phldrT="[Текст]" custT="1"/>
      <dgm:spPr/>
      <dgm:t>
        <a:bodyPr/>
        <a:lstStyle/>
        <a:p>
          <a:r>
            <a:rPr lang="ru-RU" sz="1200" dirty="0"/>
            <a:t> Повышение эффективности бюджетных расходов</a:t>
          </a:r>
        </a:p>
      </dgm:t>
    </dgm:pt>
    <dgm:pt modelId="{C55D03DE-5078-41D5-98AE-548CA347C0F6}" type="parTrans" cxnId="{9C990C29-0023-469F-BC87-467FC988DB2E}">
      <dgm:prSet/>
      <dgm:spPr/>
      <dgm:t>
        <a:bodyPr/>
        <a:lstStyle/>
        <a:p>
          <a:endParaRPr lang="ru-RU"/>
        </a:p>
      </dgm:t>
    </dgm:pt>
    <dgm:pt modelId="{66E642C6-8736-45DF-A8F4-5CCE32481AC4}" type="sibTrans" cxnId="{9C990C29-0023-469F-BC87-467FC988DB2E}">
      <dgm:prSet/>
      <dgm:spPr/>
      <dgm:t>
        <a:bodyPr/>
        <a:lstStyle/>
        <a:p>
          <a:endParaRPr lang="ru-RU"/>
        </a:p>
      </dgm:t>
    </dgm:pt>
    <dgm:pt modelId="{9A88C214-C68F-43DE-9AC2-9171826583CF}">
      <dgm:prSet phldrT="[Текст]" custT="1"/>
      <dgm:spPr/>
      <dgm:t>
        <a:bodyPr/>
        <a:lstStyle/>
        <a:p>
          <a:endParaRPr lang="ru-RU" sz="1200" dirty="0"/>
        </a:p>
      </dgm:t>
    </dgm:pt>
    <dgm:pt modelId="{2EE869E5-5726-4F74-A7EA-9173D5DFC16D}" type="parTrans" cxnId="{1AD1CCD4-075A-4C60-97C5-CD25EA9F8D2D}">
      <dgm:prSet/>
      <dgm:spPr/>
      <dgm:t>
        <a:bodyPr/>
        <a:lstStyle/>
        <a:p>
          <a:endParaRPr lang="ru-RU"/>
        </a:p>
      </dgm:t>
    </dgm:pt>
    <dgm:pt modelId="{110E246F-47A7-452F-97AA-312F54CAAA1A}" type="sibTrans" cxnId="{1AD1CCD4-075A-4C60-97C5-CD25EA9F8D2D}">
      <dgm:prSet/>
      <dgm:spPr/>
      <dgm:t>
        <a:bodyPr/>
        <a:lstStyle/>
        <a:p>
          <a:endParaRPr lang="ru-RU"/>
        </a:p>
      </dgm:t>
    </dgm:pt>
    <dgm:pt modelId="{4FC285C2-8E65-4982-A727-4808E888551A}">
      <dgm:prSet phldrT="[Текст]" custT="1"/>
      <dgm:spPr/>
      <dgm:t>
        <a:bodyPr/>
        <a:lstStyle/>
        <a:p>
          <a:r>
            <a:rPr lang="ru-RU" sz="1200" dirty="0"/>
            <a:t> Повышение открытости деятельности органов местного самоуправления</a:t>
          </a:r>
        </a:p>
      </dgm:t>
    </dgm:pt>
    <dgm:pt modelId="{428EE11C-D656-44AC-9FF4-8D7B0A28F8C2}" type="parTrans" cxnId="{5F73E9C5-FD88-4219-AE17-46AEA4E64294}">
      <dgm:prSet/>
      <dgm:spPr/>
      <dgm:t>
        <a:bodyPr/>
        <a:lstStyle/>
        <a:p>
          <a:endParaRPr lang="ru-RU"/>
        </a:p>
      </dgm:t>
    </dgm:pt>
    <dgm:pt modelId="{F07369F9-74CD-412B-8CF4-BAD078C576C2}" type="sibTrans" cxnId="{5F73E9C5-FD88-4219-AE17-46AEA4E64294}">
      <dgm:prSet/>
      <dgm:spPr/>
      <dgm:t>
        <a:bodyPr/>
        <a:lstStyle/>
        <a:p>
          <a:endParaRPr lang="ru-RU"/>
        </a:p>
      </dgm:t>
    </dgm:pt>
    <dgm:pt modelId="{DC7CBC5C-3FAF-4FA0-96CE-0FE3FC701E74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</a:t>
          </a:r>
        </a:p>
      </dgm:t>
    </dgm:pt>
    <dgm:pt modelId="{AD76BF00-7B85-490A-B859-2BE9917372B7}" type="parTrans" cxnId="{ECF41191-5AE8-4753-8EEF-4723E659E054}">
      <dgm:prSet/>
      <dgm:spPr/>
      <dgm:t>
        <a:bodyPr/>
        <a:lstStyle/>
        <a:p>
          <a:endParaRPr lang="ru-RU"/>
        </a:p>
      </dgm:t>
    </dgm:pt>
    <dgm:pt modelId="{1C7296EE-9119-4544-B11F-8DF72B9A7B66}" type="sibTrans" cxnId="{ECF41191-5AE8-4753-8EEF-4723E659E054}">
      <dgm:prSet/>
      <dgm:spPr/>
      <dgm:t>
        <a:bodyPr/>
        <a:lstStyle/>
        <a:p>
          <a:endParaRPr lang="ru-RU"/>
        </a:p>
      </dgm:t>
    </dgm:pt>
    <dgm:pt modelId="{1C1DD361-C7CF-4FB0-B3DA-AACAC19CB91D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  населения МО</a:t>
          </a:r>
        </a:p>
      </dgm:t>
    </dgm:pt>
    <dgm:pt modelId="{A5ECDD26-3938-42F6-AF24-15E42B918DF9}" type="parTrans" cxnId="{91CCFFBA-8A4D-4AAE-B080-C815C363C5A0}">
      <dgm:prSet/>
      <dgm:spPr/>
      <dgm:t>
        <a:bodyPr/>
        <a:lstStyle/>
        <a:p>
          <a:endParaRPr lang="ru-RU"/>
        </a:p>
      </dgm:t>
    </dgm:pt>
    <dgm:pt modelId="{366F1B80-0995-45C1-9CA4-AE8E463DD6BB}" type="sibTrans" cxnId="{91CCFFBA-8A4D-4AAE-B080-C815C363C5A0}">
      <dgm:prSet/>
      <dgm:spPr/>
      <dgm:t>
        <a:bodyPr/>
        <a:lstStyle/>
        <a:p>
          <a:endParaRPr lang="ru-RU"/>
        </a:p>
      </dgm:t>
    </dgm:pt>
    <dgm:pt modelId="{E0DC2743-0E39-4485-A996-E2DE5E8BBEDA}">
      <dgm:prSet phldrT="[Текст]"/>
      <dgm:spPr/>
      <dgm:t>
        <a:bodyPr/>
        <a:lstStyle/>
        <a:p>
          <a:r>
            <a:rPr lang="ru-RU"/>
            <a:t>Сфера реализации</a:t>
          </a:r>
          <a:endParaRPr lang="ru-RU" dirty="0"/>
        </a:p>
      </dgm:t>
    </dgm:pt>
    <dgm:pt modelId="{4BFD6C7F-06B5-49EE-912A-E3136090A917}" type="parTrans" cxnId="{B5650510-7807-4413-A016-C2315D00AF1F}">
      <dgm:prSet/>
      <dgm:spPr/>
      <dgm:t>
        <a:bodyPr/>
        <a:lstStyle/>
        <a:p>
          <a:endParaRPr lang="ru-RU"/>
        </a:p>
      </dgm:t>
    </dgm:pt>
    <dgm:pt modelId="{EC7A010C-B3C8-47EA-B189-5062980681C6}" type="sibTrans" cxnId="{B5650510-7807-4413-A016-C2315D00AF1F}">
      <dgm:prSet/>
      <dgm:spPr/>
      <dgm:t>
        <a:bodyPr/>
        <a:lstStyle/>
        <a:p>
          <a:endParaRPr lang="ru-RU"/>
        </a:p>
      </dgm:t>
    </dgm:pt>
    <dgm:pt modelId="{17D12C3C-5B80-4626-B3C1-E9CAE3208FE7}">
      <dgm:prSet phldrT="[Текст]"/>
      <dgm:spPr/>
      <dgm:t>
        <a:bodyPr/>
        <a:lstStyle/>
        <a:p>
          <a:r>
            <a:rPr lang="ru-RU"/>
            <a:t>Финансирование</a:t>
          </a:r>
          <a:endParaRPr lang="ru-RU" dirty="0"/>
        </a:p>
      </dgm:t>
    </dgm:pt>
    <dgm:pt modelId="{38FEE8DC-95E0-4D3A-9CF5-F2BED7350203}" type="parTrans" cxnId="{B92EFFE7-056F-4B9D-BB2B-48E15CD724AA}">
      <dgm:prSet/>
      <dgm:spPr/>
      <dgm:t>
        <a:bodyPr/>
        <a:lstStyle/>
        <a:p>
          <a:endParaRPr lang="ru-RU"/>
        </a:p>
      </dgm:t>
    </dgm:pt>
    <dgm:pt modelId="{E3DFD340-6B81-451E-A842-E11676B5D7C8}" type="sibTrans" cxnId="{B92EFFE7-056F-4B9D-BB2B-48E15CD724AA}">
      <dgm:prSet/>
      <dgm:spPr/>
      <dgm:t>
        <a:bodyPr/>
        <a:lstStyle/>
        <a:p>
          <a:endParaRPr lang="ru-RU"/>
        </a:p>
      </dgm:t>
    </dgm:pt>
    <dgm:pt modelId="{C7A1AF1B-88F2-4A03-8F4F-29C60031296D}">
      <dgm:prSet custT="1"/>
      <dgm:spPr/>
      <dgm:t>
        <a:bodyPr/>
        <a:lstStyle/>
        <a:p>
          <a:r>
            <a:rPr lang="ru-RU" sz="1200" dirty="0"/>
            <a:t>Вопросы местного значения </a:t>
          </a:r>
        </a:p>
      </dgm:t>
    </dgm:pt>
    <dgm:pt modelId="{3328F978-E2E5-438A-A625-FA10BE5503EE}" type="parTrans" cxnId="{69226F73-572A-4A8C-96F8-F4B09760C024}">
      <dgm:prSet/>
      <dgm:spPr/>
      <dgm:t>
        <a:bodyPr/>
        <a:lstStyle/>
        <a:p>
          <a:endParaRPr lang="ru-RU"/>
        </a:p>
      </dgm:t>
    </dgm:pt>
    <dgm:pt modelId="{34920D57-2AB6-495E-B879-4B9CE1F11F26}" type="sibTrans" cxnId="{69226F73-572A-4A8C-96F8-F4B09760C024}">
      <dgm:prSet/>
      <dgm:spPr/>
      <dgm:t>
        <a:bodyPr/>
        <a:lstStyle/>
        <a:p>
          <a:endParaRPr lang="ru-RU"/>
        </a:p>
      </dgm:t>
    </dgm:pt>
    <dgm:pt modelId="{15BBC1BA-215B-428C-B67E-14009D7CA3D7}">
      <dgm:prSet custT="1"/>
      <dgm:spPr/>
      <dgm:t>
        <a:bodyPr/>
        <a:lstStyle/>
        <a:p>
          <a:r>
            <a:rPr lang="ru-RU" sz="1200" dirty="0"/>
            <a:t>Областной бюджет</a:t>
          </a:r>
        </a:p>
      </dgm:t>
    </dgm:pt>
    <dgm:pt modelId="{C269F2D0-0258-4E31-AF0E-B47A849D8081}" type="parTrans" cxnId="{193A75C9-1B8C-452E-A741-632036BFD296}">
      <dgm:prSet/>
      <dgm:spPr/>
      <dgm:t>
        <a:bodyPr/>
        <a:lstStyle/>
        <a:p>
          <a:endParaRPr lang="ru-RU"/>
        </a:p>
      </dgm:t>
    </dgm:pt>
    <dgm:pt modelId="{08A719CF-45E3-4458-A118-42C54E46B919}" type="sibTrans" cxnId="{193A75C9-1B8C-452E-A741-632036BFD296}">
      <dgm:prSet/>
      <dgm:spPr/>
      <dgm:t>
        <a:bodyPr/>
        <a:lstStyle/>
        <a:p>
          <a:endParaRPr lang="ru-RU"/>
        </a:p>
      </dgm:t>
    </dgm:pt>
    <dgm:pt modelId="{CCB78E3B-1905-4E47-B8DF-82EEC85A3FF4}">
      <dgm:prSet custT="1"/>
      <dgm:spPr/>
      <dgm:t>
        <a:bodyPr/>
        <a:lstStyle/>
        <a:p>
          <a:r>
            <a:rPr lang="ru-RU" sz="1200" dirty="0"/>
            <a:t>Бюджет муниципального района</a:t>
          </a:r>
        </a:p>
      </dgm:t>
    </dgm:pt>
    <dgm:pt modelId="{07B8F8A6-F232-4E71-B7BB-CD5257D25789}" type="parTrans" cxnId="{0CDB9520-1AC3-48CC-97A5-48FA8785397D}">
      <dgm:prSet/>
      <dgm:spPr/>
      <dgm:t>
        <a:bodyPr/>
        <a:lstStyle/>
        <a:p>
          <a:endParaRPr lang="ru-RU"/>
        </a:p>
      </dgm:t>
    </dgm:pt>
    <dgm:pt modelId="{7EDAFD2D-7E32-4FF8-B434-9E7EEC10671F}" type="sibTrans" cxnId="{0CDB9520-1AC3-48CC-97A5-48FA8785397D}">
      <dgm:prSet/>
      <dgm:spPr/>
      <dgm:t>
        <a:bodyPr/>
        <a:lstStyle/>
        <a:p>
          <a:endParaRPr lang="ru-RU"/>
        </a:p>
      </dgm:t>
    </dgm:pt>
    <dgm:pt modelId="{DF39D888-A819-4FCE-90C4-C2F843FAF076}">
      <dgm:prSet custT="1"/>
      <dgm:spPr/>
      <dgm:t>
        <a:bodyPr/>
        <a:lstStyle/>
        <a:p>
          <a:r>
            <a:rPr lang="ru-RU" sz="1200" dirty="0"/>
            <a:t>Средства населения</a:t>
          </a:r>
        </a:p>
      </dgm:t>
    </dgm:pt>
    <dgm:pt modelId="{B4927E80-AE91-4260-A640-01E15CAA552B}" type="parTrans" cxnId="{91BAD030-A96A-4D76-934B-313A5DEC4E50}">
      <dgm:prSet/>
      <dgm:spPr/>
      <dgm:t>
        <a:bodyPr/>
        <a:lstStyle/>
        <a:p>
          <a:endParaRPr lang="ru-RU"/>
        </a:p>
      </dgm:t>
    </dgm:pt>
    <dgm:pt modelId="{6FC950E5-EE09-4BB1-A2AD-03F4F71B18E7}" type="sibTrans" cxnId="{91BAD030-A96A-4D76-934B-313A5DEC4E50}">
      <dgm:prSet/>
      <dgm:spPr/>
      <dgm:t>
        <a:bodyPr/>
        <a:lstStyle/>
        <a:p>
          <a:endParaRPr lang="ru-RU"/>
        </a:p>
      </dgm:t>
    </dgm:pt>
    <dgm:pt modelId="{969F23B6-09DD-4B79-8915-7B90773F305F}">
      <dgm:prSet custT="1"/>
      <dgm:spPr/>
      <dgm:t>
        <a:bodyPr/>
        <a:lstStyle/>
        <a:p>
          <a:r>
            <a:rPr lang="ru-RU" sz="1200" dirty="0"/>
            <a:t>Средства инвесторов (спонсоров) </a:t>
          </a:r>
        </a:p>
      </dgm:t>
    </dgm:pt>
    <dgm:pt modelId="{20DEBE7B-9F8C-4F67-BB68-25F963AC8884}" type="parTrans" cxnId="{36B37D5C-93A4-4AC1-A24A-9652C731F1D6}">
      <dgm:prSet/>
      <dgm:spPr/>
      <dgm:t>
        <a:bodyPr/>
        <a:lstStyle/>
        <a:p>
          <a:endParaRPr lang="ru-RU"/>
        </a:p>
      </dgm:t>
    </dgm:pt>
    <dgm:pt modelId="{B3A26F26-50B1-4256-BC75-5A2DB9B40223}" type="sibTrans" cxnId="{36B37D5C-93A4-4AC1-A24A-9652C731F1D6}">
      <dgm:prSet/>
      <dgm:spPr/>
      <dgm:t>
        <a:bodyPr/>
        <a:lstStyle/>
        <a:p>
          <a:endParaRPr lang="ru-RU"/>
        </a:p>
      </dgm:t>
    </dgm:pt>
    <dgm:pt modelId="{ADF05193-2D52-4A46-A049-702149D1D674}" type="pres">
      <dgm:prSet presAssocID="{57F6674C-6C07-44ED-9B38-EEB9194BD013}" presName="Name0" presStyleCnt="0">
        <dgm:presLayoutVars>
          <dgm:dir/>
          <dgm:animLvl val="lvl"/>
          <dgm:resizeHandles/>
        </dgm:presLayoutVars>
      </dgm:prSet>
      <dgm:spPr/>
    </dgm:pt>
    <dgm:pt modelId="{DD65B483-765E-400F-830F-E010D42F3310}" type="pres">
      <dgm:prSet presAssocID="{C03FDBCF-4345-4BBC-B703-4255064DBCE0}" presName="linNode" presStyleCnt="0"/>
      <dgm:spPr/>
    </dgm:pt>
    <dgm:pt modelId="{A479A5F1-05F6-4F2E-B9BE-4F85F802E600}" type="pres">
      <dgm:prSet presAssocID="{C03FDBCF-4345-4BBC-B703-4255064DBCE0}" presName="parentShp" presStyleLbl="node1" presStyleIdx="0" presStyleCnt="4" custScaleX="48148" custScaleY="50060" custLinFactNeighborX="-17284" custLinFactNeighborY="-2310">
        <dgm:presLayoutVars>
          <dgm:bulletEnabled val="1"/>
        </dgm:presLayoutVars>
      </dgm:prSet>
      <dgm:spPr/>
    </dgm:pt>
    <dgm:pt modelId="{4CE52B9A-968C-467A-880D-EF744CBF59AA}" type="pres">
      <dgm:prSet presAssocID="{C03FDBCF-4345-4BBC-B703-4255064DBCE0}" presName="childShp" presStyleLbl="bgAccFollowNode1" presStyleIdx="0" presStyleCnt="4" custScaleX="134723" custScaleY="96216" custLinFactNeighborX="1351" custLinFactNeighborY="-4237">
        <dgm:presLayoutVars>
          <dgm:bulletEnabled val="1"/>
        </dgm:presLayoutVars>
      </dgm:prSet>
      <dgm:spPr/>
    </dgm:pt>
    <dgm:pt modelId="{CDAE06F3-C45D-41D9-B023-38CEA357EE5D}" type="pres">
      <dgm:prSet presAssocID="{0BFAE5D8-3A75-4BD2-8751-00894D4C2CF8}" presName="spacing" presStyleCnt="0"/>
      <dgm:spPr/>
    </dgm:pt>
    <dgm:pt modelId="{8D8FC903-7E06-4FEC-B2B1-6A3F35F16AC7}" type="pres">
      <dgm:prSet presAssocID="{FD79981E-2BCA-4D0B-B879-1A944387540C}" presName="linNode" presStyleCnt="0"/>
      <dgm:spPr/>
    </dgm:pt>
    <dgm:pt modelId="{47E1D3DA-73D7-49E5-A9E1-5996E939722D}" type="pres">
      <dgm:prSet presAssocID="{FD79981E-2BCA-4D0B-B879-1A944387540C}" presName="parentShp" presStyleLbl="node1" presStyleIdx="1" presStyleCnt="4" custScaleX="44117" custScaleY="44092" custLinFactNeighborX="-106" custLinFactNeighborY="-15949">
        <dgm:presLayoutVars>
          <dgm:bulletEnabled val="1"/>
        </dgm:presLayoutVars>
      </dgm:prSet>
      <dgm:spPr/>
    </dgm:pt>
    <dgm:pt modelId="{B02F6B54-036B-46F8-BC1C-BFEF1C39C01D}" type="pres">
      <dgm:prSet presAssocID="{FD79981E-2BCA-4D0B-B879-1A944387540C}" presName="childShp" presStyleLbl="bgAccFollowNode1" presStyleIdx="1" presStyleCnt="4" custScaleX="138190" custScaleY="172791" custLinFactNeighborX="3999" custLinFactNeighborY="-6350">
        <dgm:presLayoutVars>
          <dgm:bulletEnabled val="1"/>
        </dgm:presLayoutVars>
      </dgm:prSet>
      <dgm:spPr/>
    </dgm:pt>
    <dgm:pt modelId="{971F9A0A-E7AE-486C-A3A0-497568DAEA27}" type="pres">
      <dgm:prSet presAssocID="{A864CB7B-E282-4680-895E-1AFC5F816F34}" presName="spacing" presStyleCnt="0"/>
      <dgm:spPr/>
    </dgm:pt>
    <dgm:pt modelId="{03A57981-04DD-4815-A7B7-2086F0D80E9E}" type="pres">
      <dgm:prSet presAssocID="{E0DC2743-0E39-4485-A996-E2DE5E8BBEDA}" presName="linNode" presStyleCnt="0"/>
      <dgm:spPr/>
    </dgm:pt>
    <dgm:pt modelId="{91306DC9-4DBD-4664-8F53-FCB1E9DF752D}" type="pres">
      <dgm:prSet presAssocID="{E0DC2743-0E39-4485-A996-E2DE5E8BBEDA}" presName="parentShp" presStyleLbl="node1" presStyleIdx="2" presStyleCnt="4" custScaleX="79451" custScaleY="41036" custLinFactNeighborX="-6850" custLinFactNeighborY="-5625">
        <dgm:presLayoutVars>
          <dgm:bulletEnabled val="1"/>
        </dgm:presLayoutVars>
      </dgm:prSet>
      <dgm:spPr/>
    </dgm:pt>
    <dgm:pt modelId="{31F35C13-6858-4FDE-933D-BA7FFCEAE087}" type="pres">
      <dgm:prSet presAssocID="{E0DC2743-0E39-4485-A996-E2DE5E8BBEDA}" presName="childShp" presStyleLbl="bgAccFollowNode1" presStyleIdx="2" presStyleCnt="4" custScaleX="100000" custScaleY="41058" custLinFactNeighborX="-7534" custLinFactNeighborY="-4498">
        <dgm:presLayoutVars>
          <dgm:bulletEnabled val="1"/>
        </dgm:presLayoutVars>
      </dgm:prSet>
      <dgm:spPr/>
    </dgm:pt>
    <dgm:pt modelId="{383C37B7-F3BE-4337-ACBB-7DDB72D6C948}" type="pres">
      <dgm:prSet presAssocID="{EC7A010C-B3C8-47EA-B189-5062980681C6}" presName="spacing" presStyleCnt="0"/>
      <dgm:spPr/>
    </dgm:pt>
    <dgm:pt modelId="{B169298E-64BD-41AA-8113-1AAD6CA4CAD9}" type="pres">
      <dgm:prSet presAssocID="{17D12C3C-5B80-4626-B3C1-E9CAE3208FE7}" presName="linNode" presStyleCnt="0"/>
      <dgm:spPr/>
    </dgm:pt>
    <dgm:pt modelId="{76EA004C-4779-4522-A899-B6628698C8FC}" type="pres">
      <dgm:prSet presAssocID="{17D12C3C-5B80-4626-B3C1-E9CAE3208FE7}" presName="parentShp" presStyleLbl="node1" presStyleIdx="3" presStyleCnt="4" custScaleX="72602" custScaleY="38500" custLinFactNeighborX="-14155" custLinFactNeighborY="3946">
        <dgm:presLayoutVars>
          <dgm:bulletEnabled val="1"/>
        </dgm:presLayoutVars>
      </dgm:prSet>
      <dgm:spPr/>
    </dgm:pt>
    <dgm:pt modelId="{F3F13CD2-D0B6-47FD-B989-68D2A010E074}" type="pres">
      <dgm:prSet presAssocID="{17D12C3C-5B80-4626-B3C1-E9CAE3208FE7}" presName="childShp" presStyleLbl="bgAccFollowNode1" presStyleIdx="3" presStyleCnt="4" custScaleX="113630" custScaleY="82777" custLinFactNeighborX="-736" custLinFactNeighborY="-17552">
        <dgm:presLayoutVars>
          <dgm:bulletEnabled val="1"/>
        </dgm:presLayoutVars>
      </dgm:prSet>
      <dgm:spPr/>
    </dgm:pt>
  </dgm:ptLst>
  <dgm:cxnLst>
    <dgm:cxn modelId="{B5650510-7807-4413-A016-C2315D00AF1F}" srcId="{57F6674C-6C07-44ED-9B38-EEB9194BD013}" destId="{E0DC2743-0E39-4485-A996-E2DE5E8BBEDA}" srcOrd="2" destOrd="0" parTransId="{4BFD6C7F-06B5-49EE-912A-E3136090A917}" sibTransId="{EC7A010C-B3C8-47EA-B189-5062980681C6}"/>
    <dgm:cxn modelId="{22626218-C88A-4272-8AA7-63BFCD76F52B}" type="presOf" srcId="{E0DC2743-0E39-4485-A996-E2DE5E8BBEDA}" destId="{91306DC9-4DBD-4664-8F53-FCB1E9DF752D}" srcOrd="0" destOrd="0" presId="urn:microsoft.com/office/officeart/2005/8/layout/vList6"/>
    <dgm:cxn modelId="{0CDB9520-1AC3-48CC-97A5-48FA8785397D}" srcId="{17D12C3C-5B80-4626-B3C1-E9CAE3208FE7}" destId="{CCB78E3B-1905-4E47-B8DF-82EEC85A3FF4}" srcOrd="1" destOrd="0" parTransId="{07B8F8A6-F232-4E71-B7BB-CD5257D25789}" sibTransId="{7EDAFD2D-7E32-4FF8-B434-9E7EEC10671F}"/>
    <dgm:cxn modelId="{9C990C29-0023-469F-BC87-467FC988DB2E}" srcId="{FD79981E-2BCA-4D0B-B879-1A944387540C}" destId="{ACA9B701-E648-43E3-88AD-6936CD167457}" srcOrd="0" destOrd="0" parTransId="{C55D03DE-5078-41D5-98AE-548CA347C0F6}" sibTransId="{66E642C6-8736-45DF-A8F4-5CCE32481AC4}"/>
    <dgm:cxn modelId="{91BAD030-A96A-4D76-934B-313A5DEC4E50}" srcId="{17D12C3C-5B80-4626-B3C1-E9CAE3208FE7}" destId="{DF39D888-A819-4FCE-90C4-C2F843FAF076}" srcOrd="2" destOrd="0" parTransId="{B4927E80-AE91-4260-A640-01E15CAA552B}" sibTransId="{6FC950E5-EE09-4BB1-A2AD-03F4F71B18E7}"/>
    <dgm:cxn modelId="{6E87FA38-D863-4C79-80D2-A4F0B3C46E5D}" type="presOf" srcId="{969F23B6-09DD-4B79-8915-7B90773F305F}" destId="{F3F13CD2-D0B6-47FD-B989-68D2A010E074}" srcOrd="0" destOrd="3" presId="urn:microsoft.com/office/officeart/2005/8/layout/vList6"/>
    <dgm:cxn modelId="{627C833E-2E51-4500-9054-1ADB7DD3FB2B}" type="presOf" srcId="{ACA9B701-E648-43E3-88AD-6936CD167457}" destId="{B02F6B54-036B-46F8-BC1C-BFEF1C39C01D}" srcOrd="0" destOrd="0" presId="urn:microsoft.com/office/officeart/2005/8/layout/vList6"/>
    <dgm:cxn modelId="{36B37D5C-93A4-4AC1-A24A-9652C731F1D6}" srcId="{17D12C3C-5B80-4626-B3C1-E9CAE3208FE7}" destId="{969F23B6-09DD-4B79-8915-7B90773F305F}" srcOrd="3" destOrd="0" parTransId="{20DEBE7B-9F8C-4F67-BB68-25F963AC8884}" sibTransId="{B3A26F26-50B1-4256-BC75-5A2DB9B40223}"/>
    <dgm:cxn modelId="{942A1262-9877-4B96-83F5-70E1BA86A2A7}" type="presOf" srcId="{1C1DD361-C7CF-4FB0-B3DA-AACAC19CB91D}" destId="{B02F6B54-036B-46F8-BC1C-BFEF1C39C01D}" srcOrd="0" destOrd="3" presId="urn:microsoft.com/office/officeart/2005/8/layout/vList6"/>
    <dgm:cxn modelId="{C9349845-DF95-4F7E-9B33-703FA29B2CD8}" srcId="{57F6674C-6C07-44ED-9B38-EEB9194BD013}" destId="{C03FDBCF-4345-4BBC-B703-4255064DBCE0}" srcOrd="0" destOrd="0" parTransId="{F8E1317F-E66A-4195-8E34-A562943C0C0E}" sibTransId="{0BFAE5D8-3A75-4BD2-8751-00894D4C2CF8}"/>
    <dgm:cxn modelId="{E0A1D069-D899-4F87-B636-2597E37F0BE2}" srcId="{C03FDBCF-4345-4BBC-B703-4255064DBCE0}" destId="{68A6E74D-6435-4F3D-92C0-0158A69B5A0B}" srcOrd="0" destOrd="0" parTransId="{C1AFF0F1-4999-4049-A6A4-0B793016C890}" sibTransId="{CF3A0F23-182D-4B83-95E9-6C19273BD3E4}"/>
    <dgm:cxn modelId="{4413AA72-5117-4EC1-8758-E7B3480C9433}" type="presOf" srcId="{CCB78E3B-1905-4E47-B8DF-82EEC85A3FF4}" destId="{F3F13CD2-D0B6-47FD-B989-68D2A010E074}" srcOrd="0" destOrd="1" presId="urn:microsoft.com/office/officeart/2005/8/layout/vList6"/>
    <dgm:cxn modelId="{449ADA52-83FC-449A-8B7B-182F577A5F7E}" type="presOf" srcId="{C7A1AF1B-88F2-4A03-8F4F-29C60031296D}" destId="{31F35C13-6858-4FDE-933D-BA7FFCEAE087}" srcOrd="0" destOrd="0" presId="urn:microsoft.com/office/officeart/2005/8/layout/vList6"/>
    <dgm:cxn modelId="{82792D53-496E-4442-8495-928CEE2F5247}" type="presOf" srcId="{9A88C214-C68F-43DE-9AC2-9171826583CF}" destId="{B02F6B54-036B-46F8-BC1C-BFEF1C39C01D}" srcOrd="0" destOrd="4" presId="urn:microsoft.com/office/officeart/2005/8/layout/vList6"/>
    <dgm:cxn modelId="{69226F73-572A-4A8C-96F8-F4B09760C024}" srcId="{E0DC2743-0E39-4485-A996-E2DE5E8BBEDA}" destId="{C7A1AF1B-88F2-4A03-8F4F-29C60031296D}" srcOrd="0" destOrd="0" parTransId="{3328F978-E2E5-438A-A625-FA10BE5503EE}" sibTransId="{34920D57-2AB6-495E-B879-4B9CE1F11F26}"/>
    <dgm:cxn modelId="{F0A4448C-EC34-4132-915F-C4EA9425CC53}" srcId="{57F6674C-6C07-44ED-9B38-EEB9194BD013}" destId="{FD79981E-2BCA-4D0B-B879-1A944387540C}" srcOrd="1" destOrd="0" parTransId="{7C709FA4-64EC-4EAD-958D-01B16BA00E97}" sibTransId="{A864CB7B-E282-4680-895E-1AFC5F816F34}"/>
    <dgm:cxn modelId="{CEE57F8D-D98B-43A6-9C38-E74DB0FFA0A4}" type="presOf" srcId="{68A6E74D-6435-4F3D-92C0-0158A69B5A0B}" destId="{4CE52B9A-968C-467A-880D-EF744CBF59AA}" srcOrd="0" destOrd="0" presId="urn:microsoft.com/office/officeart/2005/8/layout/vList6"/>
    <dgm:cxn modelId="{ECF41191-5AE8-4753-8EEF-4723E659E054}" srcId="{FD79981E-2BCA-4D0B-B879-1A944387540C}" destId="{DC7CBC5C-3FAF-4FA0-96CE-0FE3FC701E74}" srcOrd="2" destOrd="0" parTransId="{AD76BF00-7B85-490A-B859-2BE9917372B7}" sibTransId="{1C7296EE-9119-4544-B11F-8DF72B9A7B66}"/>
    <dgm:cxn modelId="{91CCFFBA-8A4D-4AAE-B080-C815C363C5A0}" srcId="{FD79981E-2BCA-4D0B-B879-1A944387540C}" destId="{1C1DD361-C7CF-4FB0-B3DA-AACAC19CB91D}" srcOrd="3" destOrd="0" parTransId="{A5ECDD26-3938-42F6-AF24-15E42B918DF9}" sibTransId="{366F1B80-0995-45C1-9CA4-AE8E463DD6BB}"/>
    <dgm:cxn modelId="{5F73E9C5-FD88-4219-AE17-46AEA4E64294}" srcId="{FD79981E-2BCA-4D0B-B879-1A944387540C}" destId="{4FC285C2-8E65-4982-A727-4808E888551A}" srcOrd="1" destOrd="0" parTransId="{428EE11C-D656-44AC-9FF4-8D7B0A28F8C2}" sibTransId="{F07369F9-74CD-412B-8CF4-BAD078C576C2}"/>
    <dgm:cxn modelId="{193A75C9-1B8C-452E-A741-632036BFD296}" srcId="{17D12C3C-5B80-4626-B3C1-E9CAE3208FE7}" destId="{15BBC1BA-215B-428C-B67E-14009D7CA3D7}" srcOrd="0" destOrd="0" parTransId="{C269F2D0-0258-4E31-AF0E-B47A849D8081}" sibTransId="{08A719CF-45E3-4458-A118-42C54E46B919}"/>
    <dgm:cxn modelId="{69DF23CC-8B86-41ED-865D-4A7DA494BBFE}" type="presOf" srcId="{DF39D888-A819-4FCE-90C4-C2F843FAF076}" destId="{F3F13CD2-D0B6-47FD-B989-68D2A010E074}" srcOrd="0" destOrd="2" presId="urn:microsoft.com/office/officeart/2005/8/layout/vList6"/>
    <dgm:cxn modelId="{FE0CADCE-BE36-4172-B345-CFB829E92915}" type="presOf" srcId="{15BBC1BA-215B-428C-B67E-14009D7CA3D7}" destId="{F3F13CD2-D0B6-47FD-B989-68D2A010E074}" srcOrd="0" destOrd="0" presId="urn:microsoft.com/office/officeart/2005/8/layout/vList6"/>
    <dgm:cxn modelId="{7642DBD2-827F-4E27-AEFC-BFAF0E86DC3B}" type="presOf" srcId="{4FC285C2-8E65-4982-A727-4808E888551A}" destId="{B02F6B54-036B-46F8-BC1C-BFEF1C39C01D}" srcOrd="0" destOrd="1" presId="urn:microsoft.com/office/officeart/2005/8/layout/vList6"/>
    <dgm:cxn modelId="{1AD1CCD4-075A-4C60-97C5-CD25EA9F8D2D}" srcId="{FD79981E-2BCA-4D0B-B879-1A944387540C}" destId="{9A88C214-C68F-43DE-9AC2-9171826583CF}" srcOrd="4" destOrd="0" parTransId="{2EE869E5-5726-4F74-A7EA-9173D5DFC16D}" sibTransId="{110E246F-47A7-452F-97AA-312F54CAAA1A}"/>
    <dgm:cxn modelId="{389025DC-B2F0-4FF5-A43F-78DC9B42CA62}" type="presOf" srcId="{C03FDBCF-4345-4BBC-B703-4255064DBCE0}" destId="{A479A5F1-05F6-4F2E-B9BE-4F85F802E600}" srcOrd="0" destOrd="0" presId="urn:microsoft.com/office/officeart/2005/8/layout/vList6"/>
    <dgm:cxn modelId="{8354ACE3-07B8-467B-917D-BB7141D4F026}" type="presOf" srcId="{DC7CBC5C-3FAF-4FA0-96CE-0FE3FC701E74}" destId="{B02F6B54-036B-46F8-BC1C-BFEF1C39C01D}" srcOrd="0" destOrd="2" presId="urn:microsoft.com/office/officeart/2005/8/layout/vList6"/>
    <dgm:cxn modelId="{B92EFFE7-056F-4B9D-BB2B-48E15CD724AA}" srcId="{57F6674C-6C07-44ED-9B38-EEB9194BD013}" destId="{17D12C3C-5B80-4626-B3C1-E9CAE3208FE7}" srcOrd="3" destOrd="0" parTransId="{38FEE8DC-95E0-4D3A-9CF5-F2BED7350203}" sibTransId="{E3DFD340-6B81-451E-A842-E11676B5D7C8}"/>
    <dgm:cxn modelId="{22D0ADEC-9541-487F-9EF3-B9C131C9067F}" type="presOf" srcId="{17D12C3C-5B80-4626-B3C1-E9CAE3208FE7}" destId="{76EA004C-4779-4522-A899-B6628698C8FC}" srcOrd="0" destOrd="0" presId="urn:microsoft.com/office/officeart/2005/8/layout/vList6"/>
    <dgm:cxn modelId="{814FA8EE-808C-4B55-A6A2-0BDCD251629C}" type="presOf" srcId="{57F6674C-6C07-44ED-9B38-EEB9194BD013}" destId="{ADF05193-2D52-4A46-A049-702149D1D674}" srcOrd="0" destOrd="0" presId="urn:microsoft.com/office/officeart/2005/8/layout/vList6"/>
    <dgm:cxn modelId="{F1B02DF4-68D7-4A8B-865A-82A67D16EACF}" type="presOf" srcId="{FD79981E-2BCA-4D0B-B879-1A944387540C}" destId="{47E1D3DA-73D7-49E5-A9E1-5996E939722D}" srcOrd="0" destOrd="0" presId="urn:microsoft.com/office/officeart/2005/8/layout/vList6"/>
    <dgm:cxn modelId="{C3679A5C-A843-4E69-87FA-34963D2EA05F}" type="presParOf" srcId="{ADF05193-2D52-4A46-A049-702149D1D674}" destId="{DD65B483-765E-400F-830F-E010D42F3310}" srcOrd="0" destOrd="0" presId="urn:microsoft.com/office/officeart/2005/8/layout/vList6"/>
    <dgm:cxn modelId="{70651E15-5384-4B57-B78B-4168ED1AC265}" type="presParOf" srcId="{DD65B483-765E-400F-830F-E010D42F3310}" destId="{A479A5F1-05F6-4F2E-B9BE-4F85F802E600}" srcOrd="0" destOrd="0" presId="urn:microsoft.com/office/officeart/2005/8/layout/vList6"/>
    <dgm:cxn modelId="{782DACD6-3A6F-466E-A83B-6985922A6EF0}" type="presParOf" srcId="{DD65B483-765E-400F-830F-E010D42F3310}" destId="{4CE52B9A-968C-467A-880D-EF744CBF59AA}" srcOrd="1" destOrd="0" presId="urn:microsoft.com/office/officeart/2005/8/layout/vList6"/>
    <dgm:cxn modelId="{53CAB2A3-63E8-4429-AB93-B8130DFDC6C4}" type="presParOf" srcId="{ADF05193-2D52-4A46-A049-702149D1D674}" destId="{CDAE06F3-C45D-41D9-B023-38CEA357EE5D}" srcOrd="1" destOrd="0" presId="urn:microsoft.com/office/officeart/2005/8/layout/vList6"/>
    <dgm:cxn modelId="{C68004A0-5419-4CA8-B406-2A9E0D1FC2FA}" type="presParOf" srcId="{ADF05193-2D52-4A46-A049-702149D1D674}" destId="{8D8FC903-7E06-4FEC-B2B1-6A3F35F16AC7}" srcOrd="2" destOrd="0" presId="urn:microsoft.com/office/officeart/2005/8/layout/vList6"/>
    <dgm:cxn modelId="{27542D7C-95A7-45B0-AE4D-DFA42EC5965B}" type="presParOf" srcId="{8D8FC903-7E06-4FEC-B2B1-6A3F35F16AC7}" destId="{47E1D3DA-73D7-49E5-A9E1-5996E939722D}" srcOrd="0" destOrd="0" presId="urn:microsoft.com/office/officeart/2005/8/layout/vList6"/>
    <dgm:cxn modelId="{4C2CDE90-E2B2-46DE-AD96-6E4FCAA14FAC}" type="presParOf" srcId="{8D8FC903-7E06-4FEC-B2B1-6A3F35F16AC7}" destId="{B02F6B54-036B-46F8-BC1C-BFEF1C39C01D}" srcOrd="1" destOrd="0" presId="urn:microsoft.com/office/officeart/2005/8/layout/vList6"/>
    <dgm:cxn modelId="{05DE3B8D-47E3-43AE-B02D-5D247083D2D7}" type="presParOf" srcId="{ADF05193-2D52-4A46-A049-702149D1D674}" destId="{971F9A0A-E7AE-486C-A3A0-497568DAEA27}" srcOrd="3" destOrd="0" presId="urn:microsoft.com/office/officeart/2005/8/layout/vList6"/>
    <dgm:cxn modelId="{60212197-DABF-4DE2-8F1D-C5B0BACB74D6}" type="presParOf" srcId="{ADF05193-2D52-4A46-A049-702149D1D674}" destId="{03A57981-04DD-4815-A7B7-2086F0D80E9E}" srcOrd="4" destOrd="0" presId="urn:microsoft.com/office/officeart/2005/8/layout/vList6"/>
    <dgm:cxn modelId="{92A6D09C-7B79-4FBB-96ED-B12BBB3AB4CA}" type="presParOf" srcId="{03A57981-04DD-4815-A7B7-2086F0D80E9E}" destId="{91306DC9-4DBD-4664-8F53-FCB1E9DF752D}" srcOrd="0" destOrd="0" presId="urn:microsoft.com/office/officeart/2005/8/layout/vList6"/>
    <dgm:cxn modelId="{7C2664EF-44A3-4F55-8B87-9F12C03F44F4}" type="presParOf" srcId="{03A57981-04DD-4815-A7B7-2086F0D80E9E}" destId="{31F35C13-6858-4FDE-933D-BA7FFCEAE087}" srcOrd="1" destOrd="0" presId="urn:microsoft.com/office/officeart/2005/8/layout/vList6"/>
    <dgm:cxn modelId="{2355F59E-B9DE-4E35-A87C-542FA12283D6}" type="presParOf" srcId="{ADF05193-2D52-4A46-A049-702149D1D674}" destId="{383C37B7-F3BE-4337-ACBB-7DDB72D6C948}" srcOrd="5" destOrd="0" presId="urn:microsoft.com/office/officeart/2005/8/layout/vList6"/>
    <dgm:cxn modelId="{E6687C9F-14E6-42F3-B05A-8A13633FBD5C}" type="presParOf" srcId="{ADF05193-2D52-4A46-A049-702149D1D674}" destId="{B169298E-64BD-41AA-8113-1AAD6CA4CAD9}" srcOrd="6" destOrd="0" presId="urn:microsoft.com/office/officeart/2005/8/layout/vList6"/>
    <dgm:cxn modelId="{BD95419C-2A7F-4282-B4BE-0F6D7D3C6B7A}" type="presParOf" srcId="{B169298E-64BD-41AA-8113-1AAD6CA4CAD9}" destId="{76EA004C-4779-4522-A899-B6628698C8FC}" srcOrd="0" destOrd="0" presId="urn:microsoft.com/office/officeart/2005/8/layout/vList6"/>
    <dgm:cxn modelId="{E1FF5995-B3D6-44D6-B346-B87181FE0FD9}" type="presParOf" srcId="{B169298E-64BD-41AA-8113-1AAD6CA4CAD9}" destId="{F3F13CD2-D0B6-47FD-B989-68D2A010E07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CB0E50-FB1D-4A38-A728-6AD8E1BCB55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8C8C170-84D0-479E-8338-130437510C5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gm:t>
    </dgm:pt>
    <dgm:pt modelId="{DAAC8A9B-93DB-4485-9FE3-41616584FFE2}" type="parTrans" cxnId="{7F057837-CDA7-4F10-98AA-3FA3CE3F0E7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3DBED53-698D-4C9F-839F-6688C96C78C5}" type="sibTrans" cxnId="{7F057837-CDA7-4F10-98AA-3FA3CE3F0E75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A1EF01F1-EB37-4D5C-B570-EE1D88377A6B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Сбор заявлений на инициативное участие </a:t>
          </a:r>
        </a:p>
      </dgm:t>
    </dgm:pt>
    <dgm:pt modelId="{601B29E1-26F9-4D00-A62C-7417E4E7D8F7}" type="parTrans" cxnId="{36FAF9B1-0D47-484F-9E72-9C8B1391A99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F74FDF1D-ABBA-4B3C-80D1-32C1CA3598C3}" type="sibTrans" cxnId="{36FAF9B1-0D47-484F-9E72-9C8B1391A996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FECB7D9-5E68-4F89-A6C6-3C500798C53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Выбор проектов </a:t>
          </a:r>
        </a:p>
      </dgm:t>
    </dgm:pt>
    <dgm:pt modelId="{9C0EA314-7816-4B32-8C74-2F0562C13251}" type="parTrans" cxnId="{B30DB904-5751-4802-A4BD-70FB0139E222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D697A867-3B43-4F08-A8B8-4A13C6C82C6B}" type="sibTrans" cxnId="{B30DB904-5751-4802-A4BD-70FB0139E222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E4432C15-E4D3-404E-A965-46A472CA59C6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Контроль за выполнением  работ </a:t>
          </a:r>
        </a:p>
      </dgm:t>
    </dgm:pt>
    <dgm:pt modelId="{24CAD277-8DF4-4782-AB87-4C1AA701A0C8}" type="parTrans" cxnId="{216C7719-615B-4223-B424-961DF0CB9AB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CEB07799-70A9-4918-9B42-86D1B1181133}" type="sibTrans" cxnId="{216C7719-615B-4223-B424-961DF0CB9ABB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3F78307C-F73E-48E4-A105-5F0BF7BCED3F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Завершение проектов</a:t>
          </a:r>
        </a:p>
      </dgm:t>
    </dgm:pt>
    <dgm:pt modelId="{E5B65E4E-4A23-445A-BBF2-33DAD0DE497F}" type="par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2CE8B92A-7A93-4B5F-9FEB-F284C997971F}" type="sib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4D94A2E-CC22-4C34-A13B-7E450163737C}" type="pres">
      <dgm:prSet presAssocID="{4FCB0E50-FB1D-4A38-A728-6AD8E1BCB552}" presName="outerComposite" presStyleCnt="0">
        <dgm:presLayoutVars>
          <dgm:chMax val="5"/>
          <dgm:dir/>
          <dgm:resizeHandles val="exact"/>
        </dgm:presLayoutVars>
      </dgm:prSet>
      <dgm:spPr/>
    </dgm:pt>
    <dgm:pt modelId="{5DF4C9CF-2A26-4F49-987E-3F3F3D3E882E}" type="pres">
      <dgm:prSet presAssocID="{4FCB0E50-FB1D-4A38-A728-6AD8E1BCB552}" presName="dummyMaxCanvas" presStyleCnt="0">
        <dgm:presLayoutVars/>
      </dgm:prSet>
      <dgm:spPr/>
    </dgm:pt>
    <dgm:pt modelId="{FC27F449-7B80-4541-9D0D-6F6ECD2AF8A6}" type="pres">
      <dgm:prSet presAssocID="{4FCB0E50-FB1D-4A38-A728-6AD8E1BCB552}" presName="FiveNodes_1" presStyleLbl="node1" presStyleIdx="0" presStyleCnt="5" custAng="0" custScaleX="106274" custLinFactNeighborX="4139" custLinFactNeighborY="-6303">
        <dgm:presLayoutVars>
          <dgm:bulletEnabled val="1"/>
        </dgm:presLayoutVars>
      </dgm:prSet>
      <dgm:spPr/>
    </dgm:pt>
    <dgm:pt modelId="{D0393AB2-F97D-458E-AD4E-7805DB7233A3}" type="pres">
      <dgm:prSet presAssocID="{4FCB0E50-FB1D-4A38-A728-6AD8E1BCB552}" presName="FiveNodes_2" presStyleLbl="node1" presStyleIdx="1" presStyleCnt="5" custLinFactNeighborX="8960" custLinFactNeighborY="428">
        <dgm:presLayoutVars>
          <dgm:bulletEnabled val="1"/>
        </dgm:presLayoutVars>
      </dgm:prSet>
      <dgm:spPr/>
    </dgm:pt>
    <dgm:pt modelId="{B422146A-EB56-40A8-B5A1-2A9F562726AE}" type="pres">
      <dgm:prSet presAssocID="{4FCB0E50-FB1D-4A38-A728-6AD8E1BCB552}" presName="FiveNodes_3" presStyleLbl="node1" presStyleIdx="2" presStyleCnt="5" custLinFactNeighborX="6895" custLinFactNeighborY="521">
        <dgm:presLayoutVars>
          <dgm:bulletEnabled val="1"/>
        </dgm:presLayoutVars>
      </dgm:prSet>
      <dgm:spPr/>
    </dgm:pt>
    <dgm:pt modelId="{91A768B2-9EBA-47E6-9EE8-7F4EF1EDB445}" type="pres">
      <dgm:prSet presAssocID="{4FCB0E50-FB1D-4A38-A728-6AD8E1BCB552}" presName="FiveNodes_4" presStyleLbl="node1" presStyleIdx="3" presStyleCnt="5" custLinFactNeighborX="1867" custLinFactNeighborY="615">
        <dgm:presLayoutVars>
          <dgm:bulletEnabled val="1"/>
        </dgm:presLayoutVars>
      </dgm:prSet>
      <dgm:spPr/>
    </dgm:pt>
    <dgm:pt modelId="{4FB88600-CD24-4B56-83A8-B1AEC2745953}" type="pres">
      <dgm:prSet presAssocID="{4FCB0E50-FB1D-4A38-A728-6AD8E1BCB552}" presName="FiveNodes_5" presStyleLbl="node1" presStyleIdx="4" presStyleCnt="5">
        <dgm:presLayoutVars>
          <dgm:bulletEnabled val="1"/>
        </dgm:presLayoutVars>
      </dgm:prSet>
      <dgm:spPr/>
    </dgm:pt>
    <dgm:pt modelId="{C7FB6CC4-3CD9-4D08-8522-3467E2D25DA9}" type="pres">
      <dgm:prSet presAssocID="{4FCB0E50-FB1D-4A38-A728-6AD8E1BCB552}" presName="FiveConn_1-2" presStyleLbl="fgAccFollowNode1" presStyleIdx="0" presStyleCnt="4">
        <dgm:presLayoutVars>
          <dgm:bulletEnabled val="1"/>
        </dgm:presLayoutVars>
      </dgm:prSet>
      <dgm:spPr/>
    </dgm:pt>
    <dgm:pt modelId="{FA0D9F03-6226-45AA-A07A-F0A7875F52B8}" type="pres">
      <dgm:prSet presAssocID="{4FCB0E50-FB1D-4A38-A728-6AD8E1BCB552}" presName="FiveConn_2-3" presStyleLbl="fgAccFollowNode1" presStyleIdx="1" presStyleCnt="4">
        <dgm:presLayoutVars>
          <dgm:bulletEnabled val="1"/>
        </dgm:presLayoutVars>
      </dgm:prSet>
      <dgm:spPr/>
    </dgm:pt>
    <dgm:pt modelId="{BFBF0398-B9CD-4F35-A315-83DDCEED2D17}" type="pres">
      <dgm:prSet presAssocID="{4FCB0E50-FB1D-4A38-A728-6AD8E1BCB552}" presName="FiveConn_3-4" presStyleLbl="fgAccFollowNode1" presStyleIdx="2" presStyleCnt="4">
        <dgm:presLayoutVars>
          <dgm:bulletEnabled val="1"/>
        </dgm:presLayoutVars>
      </dgm:prSet>
      <dgm:spPr/>
    </dgm:pt>
    <dgm:pt modelId="{735F41C8-7799-42D2-9BB5-C97EAF70669C}" type="pres">
      <dgm:prSet presAssocID="{4FCB0E50-FB1D-4A38-A728-6AD8E1BCB552}" presName="FiveConn_4-5" presStyleLbl="fgAccFollowNode1" presStyleIdx="3" presStyleCnt="4">
        <dgm:presLayoutVars>
          <dgm:bulletEnabled val="1"/>
        </dgm:presLayoutVars>
      </dgm:prSet>
      <dgm:spPr/>
    </dgm:pt>
    <dgm:pt modelId="{BB97FC54-C3BC-4012-908B-FBFF8A8B95A3}" type="pres">
      <dgm:prSet presAssocID="{4FCB0E50-FB1D-4A38-A728-6AD8E1BCB552}" presName="FiveNodes_1_text" presStyleLbl="node1" presStyleIdx="4" presStyleCnt="5">
        <dgm:presLayoutVars>
          <dgm:bulletEnabled val="1"/>
        </dgm:presLayoutVars>
      </dgm:prSet>
      <dgm:spPr/>
    </dgm:pt>
    <dgm:pt modelId="{6728F166-84C7-4305-8A92-E020627F2F4B}" type="pres">
      <dgm:prSet presAssocID="{4FCB0E50-FB1D-4A38-A728-6AD8E1BCB552}" presName="FiveNodes_2_text" presStyleLbl="node1" presStyleIdx="4" presStyleCnt="5">
        <dgm:presLayoutVars>
          <dgm:bulletEnabled val="1"/>
        </dgm:presLayoutVars>
      </dgm:prSet>
      <dgm:spPr/>
    </dgm:pt>
    <dgm:pt modelId="{1CD6FDDD-B144-4280-913D-26FC99E706C8}" type="pres">
      <dgm:prSet presAssocID="{4FCB0E50-FB1D-4A38-A728-6AD8E1BCB552}" presName="FiveNodes_3_text" presStyleLbl="node1" presStyleIdx="4" presStyleCnt="5">
        <dgm:presLayoutVars>
          <dgm:bulletEnabled val="1"/>
        </dgm:presLayoutVars>
      </dgm:prSet>
      <dgm:spPr/>
    </dgm:pt>
    <dgm:pt modelId="{FC712863-B735-4FAC-AAE8-57AEAA484EC6}" type="pres">
      <dgm:prSet presAssocID="{4FCB0E50-FB1D-4A38-A728-6AD8E1BCB552}" presName="FiveNodes_4_text" presStyleLbl="node1" presStyleIdx="4" presStyleCnt="5">
        <dgm:presLayoutVars>
          <dgm:bulletEnabled val="1"/>
        </dgm:presLayoutVars>
      </dgm:prSet>
      <dgm:spPr/>
    </dgm:pt>
    <dgm:pt modelId="{8A75084E-FF83-4DDA-90C5-521188378B72}" type="pres">
      <dgm:prSet presAssocID="{4FCB0E50-FB1D-4A38-A728-6AD8E1BCB55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30DB904-5751-4802-A4BD-70FB0139E222}" srcId="{4FCB0E50-FB1D-4A38-A728-6AD8E1BCB552}" destId="{5FECB7D9-5E68-4F89-A6C6-3C500798C53E}" srcOrd="2" destOrd="0" parTransId="{9C0EA314-7816-4B32-8C74-2F0562C13251}" sibTransId="{D697A867-3B43-4F08-A8B8-4A13C6C82C6B}"/>
    <dgm:cxn modelId="{FDFC6F14-23AE-4FD5-BD47-B93B9585C489}" type="presOf" srcId="{D697A867-3B43-4F08-A8B8-4A13C6C82C6B}" destId="{BFBF0398-B9CD-4F35-A315-83DDCEED2D17}" srcOrd="0" destOrd="0" presId="urn:microsoft.com/office/officeart/2005/8/layout/vProcess5"/>
    <dgm:cxn modelId="{42316F15-B38F-4B5B-AF3A-EB92AE5CC601}" type="presOf" srcId="{F74FDF1D-ABBA-4B3C-80D1-32C1CA3598C3}" destId="{FA0D9F03-6226-45AA-A07A-F0A7875F52B8}" srcOrd="0" destOrd="0" presId="urn:microsoft.com/office/officeart/2005/8/layout/vProcess5"/>
    <dgm:cxn modelId="{216C7719-615B-4223-B424-961DF0CB9ABB}" srcId="{4FCB0E50-FB1D-4A38-A728-6AD8E1BCB552}" destId="{E4432C15-E4D3-404E-A965-46A472CA59C6}" srcOrd="3" destOrd="0" parTransId="{24CAD277-8DF4-4782-AB87-4C1AA701A0C8}" sibTransId="{CEB07799-70A9-4918-9B42-86D1B1181133}"/>
    <dgm:cxn modelId="{7F057837-CDA7-4F10-98AA-3FA3CE3F0E75}" srcId="{4FCB0E50-FB1D-4A38-A728-6AD8E1BCB552}" destId="{28C8C170-84D0-479E-8338-130437510C5E}" srcOrd="0" destOrd="0" parTransId="{DAAC8A9B-93DB-4485-9FE3-41616584FFE2}" sibTransId="{83DBED53-698D-4C9F-839F-6688C96C78C5}"/>
    <dgm:cxn modelId="{8671A341-0B67-4378-9D01-3F09738B7C24}" type="presOf" srcId="{4FCB0E50-FB1D-4A38-A728-6AD8E1BCB552}" destId="{04D94A2E-CC22-4C34-A13B-7E450163737C}" srcOrd="0" destOrd="0" presId="urn:microsoft.com/office/officeart/2005/8/layout/vProcess5"/>
    <dgm:cxn modelId="{DA221E76-4A9F-4DB4-BA8A-9CCA168F1C86}" type="presOf" srcId="{83DBED53-698D-4C9F-839F-6688C96C78C5}" destId="{C7FB6CC4-3CD9-4D08-8522-3467E2D25DA9}" srcOrd="0" destOrd="0" presId="urn:microsoft.com/office/officeart/2005/8/layout/vProcess5"/>
    <dgm:cxn modelId="{DCEAB57C-3C70-47E8-89F7-FCC44E661DC0}" type="presOf" srcId="{28C8C170-84D0-479E-8338-130437510C5E}" destId="{FC27F449-7B80-4541-9D0D-6F6ECD2AF8A6}" srcOrd="0" destOrd="0" presId="urn:microsoft.com/office/officeart/2005/8/layout/vProcess5"/>
    <dgm:cxn modelId="{6340EB80-2848-4DCC-B1F7-5E7BB3F062A3}" type="presOf" srcId="{E4432C15-E4D3-404E-A965-46A472CA59C6}" destId="{91A768B2-9EBA-47E6-9EE8-7F4EF1EDB445}" srcOrd="0" destOrd="0" presId="urn:microsoft.com/office/officeart/2005/8/layout/vProcess5"/>
    <dgm:cxn modelId="{02BEAC9F-2040-4F4A-AA62-F8F0A3862015}" type="presOf" srcId="{3F78307C-F73E-48E4-A105-5F0BF7BCED3F}" destId="{4FB88600-CD24-4B56-83A8-B1AEC2745953}" srcOrd="0" destOrd="0" presId="urn:microsoft.com/office/officeart/2005/8/layout/vProcess5"/>
    <dgm:cxn modelId="{BDEE22AC-3A1A-4385-864F-D48F9A368C7B}" type="presOf" srcId="{CEB07799-70A9-4918-9B42-86D1B1181133}" destId="{735F41C8-7799-42D2-9BB5-C97EAF70669C}" srcOrd="0" destOrd="0" presId="urn:microsoft.com/office/officeart/2005/8/layout/vProcess5"/>
    <dgm:cxn modelId="{36FAF9B1-0D47-484F-9E72-9C8B1391A996}" srcId="{4FCB0E50-FB1D-4A38-A728-6AD8E1BCB552}" destId="{A1EF01F1-EB37-4D5C-B570-EE1D88377A6B}" srcOrd="1" destOrd="0" parTransId="{601B29E1-26F9-4D00-A62C-7417E4E7D8F7}" sibTransId="{F74FDF1D-ABBA-4B3C-80D1-32C1CA3598C3}"/>
    <dgm:cxn modelId="{392213C3-3282-462B-8448-0FB7D0551DAD}" type="presOf" srcId="{5FECB7D9-5E68-4F89-A6C6-3C500798C53E}" destId="{1CD6FDDD-B144-4280-913D-26FC99E706C8}" srcOrd="1" destOrd="0" presId="urn:microsoft.com/office/officeart/2005/8/layout/vProcess5"/>
    <dgm:cxn modelId="{640C52C9-1FDC-4C42-B198-462686A98C31}" type="presOf" srcId="{28C8C170-84D0-479E-8338-130437510C5E}" destId="{BB97FC54-C3BC-4012-908B-FBFF8A8B95A3}" srcOrd="1" destOrd="0" presId="urn:microsoft.com/office/officeart/2005/8/layout/vProcess5"/>
    <dgm:cxn modelId="{42D9A4D2-C870-4AF4-A510-DC0000654BD4}" type="presOf" srcId="{A1EF01F1-EB37-4D5C-B570-EE1D88377A6B}" destId="{6728F166-84C7-4305-8A92-E020627F2F4B}" srcOrd="1" destOrd="0" presId="urn:microsoft.com/office/officeart/2005/8/layout/vProcess5"/>
    <dgm:cxn modelId="{7FC01ED4-52DB-478A-AACE-79CEA1D39D21}" type="presOf" srcId="{E4432C15-E4D3-404E-A965-46A472CA59C6}" destId="{FC712863-B735-4FAC-AAE8-57AEAA484EC6}" srcOrd="1" destOrd="0" presId="urn:microsoft.com/office/officeart/2005/8/layout/vProcess5"/>
    <dgm:cxn modelId="{14FB43DD-2C28-4539-825F-10DF9CEBA0FD}" type="presOf" srcId="{5FECB7D9-5E68-4F89-A6C6-3C500798C53E}" destId="{B422146A-EB56-40A8-B5A1-2A9F562726AE}" srcOrd="0" destOrd="0" presId="urn:microsoft.com/office/officeart/2005/8/layout/vProcess5"/>
    <dgm:cxn modelId="{456862EB-7FB9-470A-BAF9-44CBDBB3D72C}" type="presOf" srcId="{3F78307C-F73E-48E4-A105-5F0BF7BCED3F}" destId="{8A75084E-FF83-4DDA-90C5-521188378B72}" srcOrd="1" destOrd="0" presId="urn:microsoft.com/office/officeart/2005/8/layout/vProcess5"/>
    <dgm:cxn modelId="{FF4CB3F1-FB01-4B88-B3AE-35F2885B2A28}" type="presOf" srcId="{A1EF01F1-EB37-4D5C-B570-EE1D88377A6B}" destId="{D0393AB2-F97D-458E-AD4E-7805DB7233A3}" srcOrd="0" destOrd="0" presId="urn:microsoft.com/office/officeart/2005/8/layout/vProcess5"/>
    <dgm:cxn modelId="{525774FA-C466-4890-8647-E16CD645F4CB}" srcId="{4FCB0E50-FB1D-4A38-A728-6AD8E1BCB552}" destId="{3F78307C-F73E-48E4-A105-5F0BF7BCED3F}" srcOrd="4" destOrd="0" parTransId="{E5B65E4E-4A23-445A-BBF2-33DAD0DE497F}" sibTransId="{2CE8B92A-7A93-4B5F-9FEB-F284C997971F}"/>
    <dgm:cxn modelId="{806186AA-95A7-4435-8E49-8BA8424E8FDC}" type="presParOf" srcId="{04D94A2E-CC22-4C34-A13B-7E450163737C}" destId="{5DF4C9CF-2A26-4F49-987E-3F3F3D3E882E}" srcOrd="0" destOrd="0" presId="urn:microsoft.com/office/officeart/2005/8/layout/vProcess5"/>
    <dgm:cxn modelId="{E172133C-B6FE-4CF0-A415-D79126BB8C1F}" type="presParOf" srcId="{04D94A2E-CC22-4C34-A13B-7E450163737C}" destId="{FC27F449-7B80-4541-9D0D-6F6ECD2AF8A6}" srcOrd="1" destOrd="0" presId="urn:microsoft.com/office/officeart/2005/8/layout/vProcess5"/>
    <dgm:cxn modelId="{4E02279A-A738-4501-873E-2279B856B45F}" type="presParOf" srcId="{04D94A2E-CC22-4C34-A13B-7E450163737C}" destId="{D0393AB2-F97D-458E-AD4E-7805DB7233A3}" srcOrd="2" destOrd="0" presId="urn:microsoft.com/office/officeart/2005/8/layout/vProcess5"/>
    <dgm:cxn modelId="{399EDABA-CC69-4C3B-A7D1-FD7B80C1EC5E}" type="presParOf" srcId="{04D94A2E-CC22-4C34-A13B-7E450163737C}" destId="{B422146A-EB56-40A8-B5A1-2A9F562726AE}" srcOrd="3" destOrd="0" presId="urn:microsoft.com/office/officeart/2005/8/layout/vProcess5"/>
    <dgm:cxn modelId="{70353E30-9E7D-4951-8F85-83F4E08E78D4}" type="presParOf" srcId="{04D94A2E-CC22-4C34-A13B-7E450163737C}" destId="{91A768B2-9EBA-47E6-9EE8-7F4EF1EDB445}" srcOrd="4" destOrd="0" presId="urn:microsoft.com/office/officeart/2005/8/layout/vProcess5"/>
    <dgm:cxn modelId="{5AA7F18E-B9DF-4014-89E2-B5285EBA5DDA}" type="presParOf" srcId="{04D94A2E-CC22-4C34-A13B-7E450163737C}" destId="{4FB88600-CD24-4B56-83A8-B1AEC2745953}" srcOrd="5" destOrd="0" presId="urn:microsoft.com/office/officeart/2005/8/layout/vProcess5"/>
    <dgm:cxn modelId="{C60759EF-62FC-43EE-B0F7-142E48118DA1}" type="presParOf" srcId="{04D94A2E-CC22-4C34-A13B-7E450163737C}" destId="{C7FB6CC4-3CD9-4D08-8522-3467E2D25DA9}" srcOrd="6" destOrd="0" presId="urn:microsoft.com/office/officeart/2005/8/layout/vProcess5"/>
    <dgm:cxn modelId="{81AA664F-2A0C-4B30-876B-FA58A3F0BFB7}" type="presParOf" srcId="{04D94A2E-CC22-4C34-A13B-7E450163737C}" destId="{FA0D9F03-6226-45AA-A07A-F0A7875F52B8}" srcOrd="7" destOrd="0" presId="urn:microsoft.com/office/officeart/2005/8/layout/vProcess5"/>
    <dgm:cxn modelId="{A51F6E15-67D5-4AF7-B4F5-D6E7720F5C46}" type="presParOf" srcId="{04D94A2E-CC22-4C34-A13B-7E450163737C}" destId="{BFBF0398-B9CD-4F35-A315-83DDCEED2D17}" srcOrd="8" destOrd="0" presId="urn:microsoft.com/office/officeart/2005/8/layout/vProcess5"/>
    <dgm:cxn modelId="{47302003-AD21-42CB-89AE-F562931D091B}" type="presParOf" srcId="{04D94A2E-CC22-4C34-A13B-7E450163737C}" destId="{735F41C8-7799-42D2-9BB5-C97EAF70669C}" srcOrd="9" destOrd="0" presId="urn:microsoft.com/office/officeart/2005/8/layout/vProcess5"/>
    <dgm:cxn modelId="{C982D51C-918C-4701-AF14-F2C7D8101BCE}" type="presParOf" srcId="{04D94A2E-CC22-4C34-A13B-7E450163737C}" destId="{BB97FC54-C3BC-4012-908B-FBFF8A8B95A3}" srcOrd="10" destOrd="0" presId="urn:microsoft.com/office/officeart/2005/8/layout/vProcess5"/>
    <dgm:cxn modelId="{30B41FA0-7AEF-4858-BA3A-EC718FE27BC9}" type="presParOf" srcId="{04D94A2E-CC22-4C34-A13B-7E450163737C}" destId="{6728F166-84C7-4305-8A92-E020627F2F4B}" srcOrd="11" destOrd="0" presId="urn:microsoft.com/office/officeart/2005/8/layout/vProcess5"/>
    <dgm:cxn modelId="{D1960AC9-1FC9-4463-B0E9-898C7E9395D2}" type="presParOf" srcId="{04D94A2E-CC22-4C34-A13B-7E450163737C}" destId="{1CD6FDDD-B144-4280-913D-26FC99E706C8}" srcOrd="12" destOrd="0" presId="urn:microsoft.com/office/officeart/2005/8/layout/vProcess5"/>
    <dgm:cxn modelId="{33952D79-26A8-4AA6-984A-9E302F7A082B}" type="presParOf" srcId="{04D94A2E-CC22-4C34-A13B-7E450163737C}" destId="{FC712863-B735-4FAC-AAE8-57AEAA484EC6}" srcOrd="13" destOrd="0" presId="urn:microsoft.com/office/officeart/2005/8/layout/vProcess5"/>
    <dgm:cxn modelId="{3C2F0BC4-8288-4DFE-807F-6CBA4DC9F21F}" type="presParOf" srcId="{04D94A2E-CC22-4C34-A13B-7E450163737C}" destId="{8A75084E-FF83-4DDA-90C5-521188378B7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FF99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Министерства НО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FF99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rgbClr val="3399FF"/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Структурные подразделения администрации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rgbClr val="3399FF"/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Подведомственные учреждения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2826" custLinFactNeighborY="0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B78157-8AB2-4189-B2CC-A7E606FD4FDC}" type="doc">
      <dgm:prSet loTypeId="urn:microsoft.com/office/officeart/2005/8/layout/funnel1" loCatId="relationship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ACD67C5-60E2-47FC-83A5-AA781520A024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2EB411DF-0142-4258-9993-58A220B7F82E}" type="parTrans" cxnId="{B9B60811-C221-47FA-9095-06CAA997A84C}">
      <dgm:prSet/>
      <dgm:spPr/>
      <dgm:t>
        <a:bodyPr/>
        <a:lstStyle/>
        <a:p>
          <a:endParaRPr lang="ru-RU"/>
        </a:p>
      </dgm:t>
    </dgm:pt>
    <dgm:pt modelId="{CEBE44F7-F854-4AB4-9195-8502649E2C2D}" type="sibTrans" cxnId="{B9B60811-C221-47FA-9095-06CAA997A84C}">
      <dgm:prSet/>
      <dgm:spPr/>
      <dgm:t>
        <a:bodyPr/>
        <a:lstStyle/>
        <a:p>
          <a:endParaRPr lang="ru-RU"/>
        </a:p>
      </dgm:t>
    </dgm:pt>
    <dgm:pt modelId="{1F9B39BF-CB78-4993-85F1-D98117EC91F8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4125B03E-DA53-40C9-868C-0DD959FD4250}" type="parTrans" cxnId="{93C610A4-EAFB-4E48-AA0D-7E4E3C9F492D}">
      <dgm:prSet/>
      <dgm:spPr/>
      <dgm:t>
        <a:bodyPr/>
        <a:lstStyle/>
        <a:p>
          <a:endParaRPr lang="ru-RU"/>
        </a:p>
      </dgm:t>
    </dgm:pt>
    <dgm:pt modelId="{18DE5D6F-B35A-4C40-B393-D353B26BA3DE}" type="sibTrans" cxnId="{93C610A4-EAFB-4E48-AA0D-7E4E3C9F492D}">
      <dgm:prSet/>
      <dgm:spPr/>
      <dgm:t>
        <a:bodyPr/>
        <a:lstStyle/>
        <a:p>
          <a:endParaRPr lang="ru-RU"/>
        </a:p>
      </dgm:t>
    </dgm:pt>
    <dgm:pt modelId="{7CA97285-D555-4A8A-8770-38FA3A7AF584}">
      <dgm:prSet phldrT="[Текст]"/>
      <dgm:spPr/>
      <dgm:t>
        <a:bodyPr/>
        <a:lstStyle/>
        <a:p>
          <a:r>
            <a:rPr lang="ru-RU" dirty="0"/>
            <a:t>Доходы...</a:t>
          </a:r>
        </a:p>
      </dgm:t>
    </dgm:pt>
    <dgm:pt modelId="{0F2459FB-6098-4916-A03C-A4BD6B2EC418}" type="parTrans" cxnId="{56BAFF86-CF0B-4237-9E47-F6B1D2F90C64}">
      <dgm:prSet/>
      <dgm:spPr/>
      <dgm:t>
        <a:bodyPr/>
        <a:lstStyle/>
        <a:p>
          <a:endParaRPr lang="ru-RU"/>
        </a:p>
      </dgm:t>
    </dgm:pt>
    <dgm:pt modelId="{D4B567F0-AA0C-499D-B29A-D8A95828F4FA}" type="sibTrans" cxnId="{56BAFF86-CF0B-4237-9E47-F6B1D2F90C64}">
      <dgm:prSet/>
      <dgm:spPr/>
      <dgm:t>
        <a:bodyPr/>
        <a:lstStyle/>
        <a:p>
          <a:endParaRPr lang="ru-RU"/>
        </a:p>
      </dgm:t>
    </dgm:pt>
    <dgm:pt modelId="{FB6A420C-A873-4583-811D-6E3B962A626B}">
      <dgm:prSet phldrT="[Текст]"/>
      <dgm:spPr/>
      <dgm:t>
        <a:bodyPr/>
        <a:lstStyle/>
        <a:p>
          <a:endParaRPr lang="ru-RU" dirty="0"/>
        </a:p>
      </dgm:t>
    </dgm:pt>
    <dgm:pt modelId="{9B07FF17-38F1-46E4-8DBF-A282BAB7E9E2}" type="parTrans" cxnId="{81753315-7BE4-486E-ACE3-A0F478128B6C}">
      <dgm:prSet/>
      <dgm:spPr/>
      <dgm:t>
        <a:bodyPr/>
        <a:lstStyle/>
        <a:p>
          <a:endParaRPr lang="ru-RU"/>
        </a:p>
      </dgm:t>
    </dgm:pt>
    <dgm:pt modelId="{BFC90B93-62B2-4316-9F12-6DC09512468D}" type="sibTrans" cxnId="{81753315-7BE4-486E-ACE3-A0F478128B6C}">
      <dgm:prSet/>
      <dgm:spPr/>
      <dgm:t>
        <a:bodyPr/>
        <a:lstStyle/>
        <a:p>
          <a:endParaRPr lang="ru-RU"/>
        </a:p>
      </dgm:t>
    </dgm:pt>
    <dgm:pt modelId="{8F2851CF-FE78-4DDE-838B-1288EE30BAE3}" type="pres">
      <dgm:prSet presAssocID="{4AB78157-8AB2-4189-B2CC-A7E606FD4FDC}" presName="Name0" presStyleCnt="0">
        <dgm:presLayoutVars>
          <dgm:chMax val="4"/>
          <dgm:resizeHandles val="exact"/>
        </dgm:presLayoutVars>
      </dgm:prSet>
      <dgm:spPr/>
    </dgm:pt>
    <dgm:pt modelId="{BC2922CC-7B79-409C-8E3A-D5D7E807EF18}" type="pres">
      <dgm:prSet presAssocID="{4AB78157-8AB2-4189-B2CC-A7E606FD4FDC}" presName="ellipse" presStyleLbl="trBgShp" presStyleIdx="0" presStyleCnt="1"/>
      <dgm:spPr/>
    </dgm:pt>
    <dgm:pt modelId="{F5D896D5-EC33-4032-A9CF-D2CC1FC93D4F}" type="pres">
      <dgm:prSet presAssocID="{4AB78157-8AB2-4189-B2CC-A7E606FD4FDC}" presName="arrow1" presStyleLbl="fgShp" presStyleIdx="0" presStyleCnt="1" custScaleY="261599"/>
      <dgm:spPr/>
    </dgm:pt>
    <dgm:pt modelId="{5943F843-F9F0-45C1-99F3-AE71B98D031E}" type="pres">
      <dgm:prSet presAssocID="{4AB78157-8AB2-4189-B2CC-A7E606FD4FDC}" presName="rectangle" presStyleLbl="revTx" presStyleIdx="0" presStyleCnt="1">
        <dgm:presLayoutVars>
          <dgm:bulletEnabled val="1"/>
        </dgm:presLayoutVars>
      </dgm:prSet>
      <dgm:spPr/>
    </dgm:pt>
    <dgm:pt modelId="{931A59DD-80C6-4D20-A752-8A35D8E3F6B5}" type="pres">
      <dgm:prSet presAssocID="{1F9B39BF-CB78-4993-85F1-D98117EC91F8}" presName="item1" presStyleLbl="node1" presStyleIdx="0" presStyleCnt="3">
        <dgm:presLayoutVars>
          <dgm:bulletEnabled val="1"/>
        </dgm:presLayoutVars>
      </dgm:prSet>
      <dgm:spPr/>
    </dgm:pt>
    <dgm:pt modelId="{B01EA19D-3593-4020-8BD5-9BEB259A2333}" type="pres">
      <dgm:prSet presAssocID="{7CA97285-D555-4A8A-8770-38FA3A7AF584}" presName="item2" presStyleLbl="node1" presStyleIdx="1" presStyleCnt="3">
        <dgm:presLayoutVars>
          <dgm:bulletEnabled val="1"/>
        </dgm:presLayoutVars>
      </dgm:prSet>
      <dgm:spPr/>
    </dgm:pt>
    <dgm:pt modelId="{1E0F638F-DB82-48A6-8F42-930BAE2CACFC}" type="pres">
      <dgm:prSet presAssocID="{FB6A420C-A873-4583-811D-6E3B962A626B}" presName="item3" presStyleLbl="node1" presStyleIdx="2" presStyleCnt="3">
        <dgm:presLayoutVars>
          <dgm:bulletEnabled val="1"/>
        </dgm:presLayoutVars>
      </dgm:prSet>
      <dgm:spPr/>
    </dgm:pt>
    <dgm:pt modelId="{D5A695FC-88FE-4C70-8823-4BC875F04E0E}" type="pres">
      <dgm:prSet presAssocID="{4AB78157-8AB2-4189-B2CC-A7E606FD4FDC}" presName="funnel" presStyleLbl="trAlignAcc1" presStyleIdx="0" presStyleCnt="1" custLinFactNeighborX="1034" custLinFactNeighborY="-2303"/>
      <dgm:spPr/>
    </dgm:pt>
  </dgm:ptLst>
  <dgm:cxnLst>
    <dgm:cxn modelId="{B9B60811-C221-47FA-9095-06CAA997A84C}" srcId="{4AB78157-8AB2-4189-B2CC-A7E606FD4FDC}" destId="{5ACD67C5-60E2-47FC-83A5-AA781520A024}" srcOrd="0" destOrd="0" parTransId="{2EB411DF-0142-4258-9993-58A220B7F82E}" sibTransId="{CEBE44F7-F854-4AB4-9195-8502649E2C2D}"/>
    <dgm:cxn modelId="{81753315-7BE4-486E-ACE3-A0F478128B6C}" srcId="{4AB78157-8AB2-4189-B2CC-A7E606FD4FDC}" destId="{FB6A420C-A873-4583-811D-6E3B962A626B}" srcOrd="3" destOrd="0" parTransId="{9B07FF17-38F1-46E4-8DBF-A282BAB7E9E2}" sibTransId="{BFC90B93-62B2-4316-9F12-6DC09512468D}"/>
    <dgm:cxn modelId="{FA4BC316-93CD-4BDA-B5B2-252DDE37F015}" type="presOf" srcId="{1F9B39BF-CB78-4993-85F1-D98117EC91F8}" destId="{B01EA19D-3593-4020-8BD5-9BEB259A2333}" srcOrd="0" destOrd="0" presId="urn:microsoft.com/office/officeart/2005/8/layout/funnel1"/>
    <dgm:cxn modelId="{56BAFF86-CF0B-4237-9E47-F6B1D2F90C64}" srcId="{4AB78157-8AB2-4189-B2CC-A7E606FD4FDC}" destId="{7CA97285-D555-4A8A-8770-38FA3A7AF584}" srcOrd="2" destOrd="0" parTransId="{0F2459FB-6098-4916-A03C-A4BD6B2EC418}" sibTransId="{D4B567F0-AA0C-499D-B29A-D8A95828F4FA}"/>
    <dgm:cxn modelId="{93C610A4-EAFB-4E48-AA0D-7E4E3C9F492D}" srcId="{4AB78157-8AB2-4189-B2CC-A7E606FD4FDC}" destId="{1F9B39BF-CB78-4993-85F1-D98117EC91F8}" srcOrd="1" destOrd="0" parTransId="{4125B03E-DA53-40C9-868C-0DD959FD4250}" sibTransId="{18DE5D6F-B35A-4C40-B393-D353B26BA3DE}"/>
    <dgm:cxn modelId="{DC7837CF-DF2D-4916-988E-D1E8561922D9}" type="presOf" srcId="{FB6A420C-A873-4583-811D-6E3B962A626B}" destId="{5943F843-F9F0-45C1-99F3-AE71B98D031E}" srcOrd="0" destOrd="0" presId="urn:microsoft.com/office/officeart/2005/8/layout/funnel1"/>
    <dgm:cxn modelId="{AF90BAEB-10B1-407F-BB1E-DA3C4543F2B5}" type="presOf" srcId="{4AB78157-8AB2-4189-B2CC-A7E606FD4FDC}" destId="{8F2851CF-FE78-4DDE-838B-1288EE30BAE3}" srcOrd="0" destOrd="0" presId="urn:microsoft.com/office/officeart/2005/8/layout/funnel1"/>
    <dgm:cxn modelId="{DD6CEEF0-0A46-4F90-8996-9917E8B58830}" type="presOf" srcId="{5ACD67C5-60E2-47FC-83A5-AA781520A024}" destId="{1E0F638F-DB82-48A6-8F42-930BAE2CACFC}" srcOrd="0" destOrd="0" presId="urn:microsoft.com/office/officeart/2005/8/layout/funnel1"/>
    <dgm:cxn modelId="{0AFE0BF7-0D05-4E29-83F3-E809DBB52A5B}" type="presOf" srcId="{7CA97285-D555-4A8A-8770-38FA3A7AF584}" destId="{931A59DD-80C6-4D20-A752-8A35D8E3F6B5}" srcOrd="0" destOrd="0" presId="urn:microsoft.com/office/officeart/2005/8/layout/funnel1"/>
    <dgm:cxn modelId="{FC6B8F18-B27C-4881-A51C-78A49B51F535}" type="presParOf" srcId="{8F2851CF-FE78-4DDE-838B-1288EE30BAE3}" destId="{BC2922CC-7B79-409C-8E3A-D5D7E807EF18}" srcOrd="0" destOrd="0" presId="urn:microsoft.com/office/officeart/2005/8/layout/funnel1"/>
    <dgm:cxn modelId="{23058C73-C5D6-4E0A-A0C8-F7ECD6EFE125}" type="presParOf" srcId="{8F2851CF-FE78-4DDE-838B-1288EE30BAE3}" destId="{F5D896D5-EC33-4032-A9CF-D2CC1FC93D4F}" srcOrd="1" destOrd="0" presId="urn:microsoft.com/office/officeart/2005/8/layout/funnel1"/>
    <dgm:cxn modelId="{7AB0CCAA-F7D3-4793-9D40-95E963CDFDFA}" type="presParOf" srcId="{8F2851CF-FE78-4DDE-838B-1288EE30BAE3}" destId="{5943F843-F9F0-45C1-99F3-AE71B98D031E}" srcOrd="2" destOrd="0" presId="urn:microsoft.com/office/officeart/2005/8/layout/funnel1"/>
    <dgm:cxn modelId="{864F2EFF-1984-4D3C-AB20-09A219283781}" type="presParOf" srcId="{8F2851CF-FE78-4DDE-838B-1288EE30BAE3}" destId="{931A59DD-80C6-4D20-A752-8A35D8E3F6B5}" srcOrd="3" destOrd="0" presId="urn:microsoft.com/office/officeart/2005/8/layout/funnel1"/>
    <dgm:cxn modelId="{942DE554-5F20-4C27-B884-2BBB4EA7DECA}" type="presParOf" srcId="{8F2851CF-FE78-4DDE-838B-1288EE30BAE3}" destId="{B01EA19D-3593-4020-8BD5-9BEB259A2333}" srcOrd="4" destOrd="0" presId="urn:microsoft.com/office/officeart/2005/8/layout/funnel1"/>
    <dgm:cxn modelId="{3A2A8946-9E78-4A6A-B683-61E7799E9989}" type="presParOf" srcId="{8F2851CF-FE78-4DDE-838B-1288EE30BAE3}" destId="{1E0F638F-DB82-48A6-8F42-930BAE2CACFC}" srcOrd="5" destOrd="0" presId="urn:microsoft.com/office/officeart/2005/8/layout/funnel1"/>
    <dgm:cxn modelId="{9EB0A3EE-9147-4F7C-AEC0-E92A9D1F2747}" type="presParOf" srcId="{8F2851CF-FE78-4DDE-838B-1288EE30BAE3}" destId="{D5A695FC-88FE-4C70-8823-4BC875F04E0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7040ADE-F0C9-4F69-84CF-A786D0A773B1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64F74C50-2801-4C7B-A53D-EDE6B8EDEEFB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1A5B7B2A-256D-4D93-AF5B-EB924CB83710}" type="parTrans" cxnId="{7D0BC649-E2D6-4BF5-A489-A40BF421F9BB}">
      <dgm:prSet/>
      <dgm:spPr/>
      <dgm:t>
        <a:bodyPr/>
        <a:lstStyle/>
        <a:p>
          <a:endParaRPr lang="ru-RU"/>
        </a:p>
      </dgm:t>
    </dgm:pt>
    <dgm:pt modelId="{2E3C3ACF-ACF1-4B45-896F-661A5148595C}" type="sibTrans" cxnId="{7D0BC649-E2D6-4BF5-A489-A40BF421F9BB}">
      <dgm:prSet/>
      <dgm:spPr/>
      <dgm:t>
        <a:bodyPr/>
        <a:lstStyle/>
        <a:p>
          <a:endParaRPr lang="ru-RU"/>
        </a:p>
      </dgm:t>
    </dgm:pt>
    <dgm:pt modelId="{7250C768-905C-4EE0-92CC-F641CFA9DEF8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A2E07ADE-3F5A-4CE0-AB94-A306AC502B99}" type="parTrans" cxnId="{2B5F2A94-30FF-457A-9F4B-15433F958DAC}">
      <dgm:prSet/>
      <dgm:spPr/>
      <dgm:t>
        <a:bodyPr/>
        <a:lstStyle/>
        <a:p>
          <a:endParaRPr lang="ru-RU"/>
        </a:p>
      </dgm:t>
    </dgm:pt>
    <dgm:pt modelId="{B9B67105-6763-4C62-87CA-D6333D91F371}" type="sibTrans" cxnId="{2B5F2A94-30FF-457A-9F4B-15433F958DAC}">
      <dgm:prSet/>
      <dgm:spPr/>
      <dgm:t>
        <a:bodyPr/>
        <a:lstStyle/>
        <a:p>
          <a:endParaRPr lang="ru-RU"/>
        </a:p>
      </dgm:t>
    </dgm:pt>
    <dgm:pt modelId="{A45E1B21-5494-4FC4-9DED-A44E869B826C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B088837E-3D5E-428B-94CE-120846D78800}" type="parTrans" cxnId="{F39130BA-7CDB-4DAE-AF6A-CD406B325157}">
      <dgm:prSet/>
      <dgm:spPr/>
      <dgm:t>
        <a:bodyPr/>
        <a:lstStyle/>
        <a:p>
          <a:endParaRPr lang="ru-RU"/>
        </a:p>
      </dgm:t>
    </dgm:pt>
    <dgm:pt modelId="{1E3C3084-F228-4F03-B0F2-AE83D24C18EE}" type="sibTrans" cxnId="{F39130BA-7CDB-4DAE-AF6A-CD406B325157}">
      <dgm:prSet/>
      <dgm:spPr/>
      <dgm:t>
        <a:bodyPr/>
        <a:lstStyle/>
        <a:p>
          <a:endParaRPr lang="ru-RU"/>
        </a:p>
      </dgm:t>
    </dgm:pt>
    <dgm:pt modelId="{5052EBA9-B051-4A26-B990-EA1285B2FB0F}" type="pres">
      <dgm:prSet presAssocID="{A7040ADE-F0C9-4F69-84CF-A786D0A773B1}" presName="Name0" presStyleCnt="0">
        <dgm:presLayoutVars>
          <dgm:chMax val="8"/>
          <dgm:chPref val="8"/>
          <dgm:dir/>
        </dgm:presLayoutVars>
      </dgm:prSet>
      <dgm:spPr/>
    </dgm:pt>
    <dgm:pt modelId="{C948A56D-F4EA-4967-92D0-C66256CFE180}" type="pres">
      <dgm:prSet presAssocID="{64F74C50-2801-4C7B-A53D-EDE6B8EDEEFB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B6423E1-8FB9-4F81-B5A2-230F9AC5B53E}" type="pres">
      <dgm:prSet presAssocID="{64F74C50-2801-4C7B-A53D-EDE6B8EDEEFB}" presName="image_accent_1" presStyleCnt="0"/>
      <dgm:spPr/>
    </dgm:pt>
    <dgm:pt modelId="{A3B19220-6B55-4609-9055-531335A62029}" type="pres">
      <dgm:prSet presAssocID="{64F74C50-2801-4C7B-A53D-EDE6B8EDEEFB}" presName="imageAccentRepeatNode" presStyleLbl="alignNode1" presStyleIdx="0" presStyleCnt="6"/>
      <dgm:spPr/>
    </dgm:pt>
    <dgm:pt modelId="{2760E2D6-4B38-4433-8792-22B376586F5A}" type="pres">
      <dgm:prSet presAssocID="{64F74C50-2801-4C7B-A53D-EDE6B8EDEEFB}" presName="accent_1" presStyleLbl="alignNode1" presStyleIdx="1" presStyleCnt="6" custLinFactNeighborX="-98699" custLinFactNeighborY="88040"/>
      <dgm:spPr>
        <a:solidFill>
          <a:schemeClr val="accent6">
            <a:lumMod val="60000"/>
            <a:lumOff val="40000"/>
          </a:schemeClr>
        </a:solidFill>
      </dgm:spPr>
    </dgm:pt>
    <dgm:pt modelId="{16FE840F-33C3-47C6-9FE2-3A9B789410B0}" type="pres">
      <dgm:prSet presAssocID="{2E3C3ACF-ACF1-4B45-896F-661A5148595C}" presName="image_1" presStyleCnt="0"/>
      <dgm:spPr/>
    </dgm:pt>
    <dgm:pt modelId="{E166EAA3-32AE-4F1C-862C-E0C29DFEC5A5}" type="pres">
      <dgm:prSet presAssocID="{2E3C3ACF-ACF1-4B45-896F-661A5148595C}" presName="imageRepeatNode" presStyleLbl="fgImgPlace1" presStyleIdx="0" presStyleCnt="3"/>
      <dgm:spPr/>
    </dgm:pt>
    <dgm:pt modelId="{B29D8D6D-D87E-4568-AE59-360C69720DF9}" type="pres">
      <dgm:prSet presAssocID="{7250C768-905C-4EE0-92CC-F641CFA9DEF8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294B2F6-C235-4269-B93A-DD0A6CFAEB13}" type="pres">
      <dgm:prSet presAssocID="{7250C768-905C-4EE0-92CC-F641CFA9DEF8}" presName="image_accent_2" presStyleCnt="0"/>
      <dgm:spPr/>
    </dgm:pt>
    <dgm:pt modelId="{918F03F6-14A3-4B28-9F12-896ED3841DC1}" type="pres">
      <dgm:prSet presAssocID="{7250C768-905C-4EE0-92CC-F641CFA9DEF8}" presName="imageAccentRepeatNode" presStyleLbl="alignNode1" presStyleIdx="2" presStyleCnt="6"/>
      <dgm:spPr/>
    </dgm:pt>
    <dgm:pt modelId="{FFDCBB78-DE1E-45D4-B7AC-48C72CFEC654}" type="pres">
      <dgm:prSet presAssocID="{B9B67105-6763-4C62-87CA-D6333D91F371}" presName="image_2" presStyleCnt="0"/>
      <dgm:spPr/>
    </dgm:pt>
    <dgm:pt modelId="{DC41C647-8CF4-4F99-B561-E49E4AADFF42}" type="pres">
      <dgm:prSet presAssocID="{B9B67105-6763-4C62-87CA-D6333D91F371}" presName="imageRepeatNode" presStyleLbl="fgImgPlace1" presStyleIdx="1" presStyleCnt="3"/>
      <dgm:spPr/>
    </dgm:pt>
    <dgm:pt modelId="{93E0C1B0-3A4A-464C-8C40-1DDA19559120}" type="pres">
      <dgm:prSet presAssocID="{A45E1B21-5494-4FC4-9DED-A44E869B826C}" presName="image_accent_3" presStyleCnt="0"/>
      <dgm:spPr/>
    </dgm:pt>
    <dgm:pt modelId="{14342D9E-DB10-448B-A311-E331AA216BBD}" type="pres">
      <dgm:prSet presAssocID="{A45E1B21-5494-4FC4-9DED-A44E869B826C}" presName="imageAccentRepeatNode" presStyleLbl="alignNode1" presStyleIdx="3" presStyleCnt="6"/>
      <dgm:spPr/>
    </dgm:pt>
    <dgm:pt modelId="{E43AFAF8-6198-4853-96D8-021F28B73F6A}" type="pres">
      <dgm:prSet presAssocID="{A45E1B21-5494-4FC4-9DED-A44E869B826C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03D14B6-B137-42F5-9FFD-B7B8232940CE}" type="pres">
      <dgm:prSet presAssocID="{A45E1B21-5494-4FC4-9DED-A44E869B826C}" presName="accent_2" presStyleLbl="alignNode1" presStyleIdx="4" presStyleCnt="6" custLinFactX="80982" custLinFactY="100000" custLinFactNeighborX="100000" custLinFactNeighborY="103482"/>
      <dgm:spPr/>
    </dgm:pt>
    <dgm:pt modelId="{8FF20F72-927A-498F-BD89-8EA159C51FA3}" type="pres">
      <dgm:prSet presAssocID="{A45E1B21-5494-4FC4-9DED-A44E869B826C}" presName="accent_3" presStyleLbl="alignNode1" presStyleIdx="5" presStyleCnt="6"/>
      <dgm:spPr/>
    </dgm:pt>
    <dgm:pt modelId="{A8279ADB-1B04-472A-9EDC-2D16DB158ACE}" type="pres">
      <dgm:prSet presAssocID="{1E3C3084-F228-4F03-B0F2-AE83D24C18EE}" presName="image_3" presStyleCnt="0"/>
      <dgm:spPr/>
    </dgm:pt>
    <dgm:pt modelId="{A6298B97-F917-42BF-83A1-A16E2A97C940}" type="pres">
      <dgm:prSet presAssocID="{1E3C3084-F228-4F03-B0F2-AE83D24C18EE}" presName="imageRepeatNode" presStyleLbl="fgImgPlace1" presStyleIdx="2" presStyleCnt="3"/>
      <dgm:spPr/>
    </dgm:pt>
  </dgm:ptLst>
  <dgm:cxnLst>
    <dgm:cxn modelId="{23A5E111-3C5F-4B77-A445-EC4F5433D95F}" type="presOf" srcId="{7250C768-905C-4EE0-92CC-F641CFA9DEF8}" destId="{B29D8D6D-D87E-4568-AE59-360C69720DF9}" srcOrd="0" destOrd="0" presId="urn:microsoft.com/office/officeart/2008/layout/BubblePictureList"/>
    <dgm:cxn modelId="{587CE126-EB2D-408B-B5D2-4F8FB77B66BC}" type="presOf" srcId="{A45E1B21-5494-4FC4-9DED-A44E869B826C}" destId="{E43AFAF8-6198-4853-96D8-021F28B73F6A}" srcOrd="0" destOrd="0" presId="urn:microsoft.com/office/officeart/2008/layout/BubblePictureList"/>
    <dgm:cxn modelId="{746AF833-4EFA-4E8B-88EA-73938C3D962A}" type="presOf" srcId="{1E3C3084-F228-4F03-B0F2-AE83D24C18EE}" destId="{A6298B97-F917-42BF-83A1-A16E2A97C940}" srcOrd="0" destOrd="0" presId="urn:microsoft.com/office/officeart/2008/layout/BubblePictureList"/>
    <dgm:cxn modelId="{BBC3243C-C09E-4C58-9DCB-37BE7E9724FA}" type="presOf" srcId="{A7040ADE-F0C9-4F69-84CF-A786D0A773B1}" destId="{5052EBA9-B051-4A26-B990-EA1285B2FB0F}" srcOrd="0" destOrd="0" presId="urn:microsoft.com/office/officeart/2008/layout/BubblePictureList"/>
    <dgm:cxn modelId="{7D0BC649-E2D6-4BF5-A489-A40BF421F9BB}" srcId="{A7040ADE-F0C9-4F69-84CF-A786D0A773B1}" destId="{64F74C50-2801-4C7B-A53D-EDE6B8EDEEFB}" srcOrd="0" destOrd="0" parTransId="{1A5B7B2A-256D-4D93-AF5B-EB924CB83710}" sibTransId="{2E3C3ACF-ACF1-4B45-896F-661A5148595C}"/>
    <dgm:cxn modelId="{1113B853-C022-4158-8229-ABD4D0901F4E}" type="presOf" srcId="{B9B67105-6763-4C62-87CA-D6333D91F371}" destId="{DC41C647-8CF4-4F99-B561-E49E4AADFF42}" srcOrd="0" destOrd="0" presId="urn:microsoft.com/office/officeart/2008/layout/BubblePictureList"/>
    <dgm:cxn modelId="{ACCD9A8B-8D33-4AD3-8684-D692FD1769E0}" type="presOf" srcId="{2E3C3ACF-ACF1-4B45-896F-661A5148595C}" destId="{E166EAA3-32AE-4F1C-862C-E0C29DFEC5A5}" srcOrd="0" destOrd="0" presId="urn:microsoft.com/office/officeart/2008/layout/BubblePictureList"/>
    <dgm:cxn modelId="{2B5F2A94-30FF-457A-9F4B-15433F958DAC}" srcId="{A7040ADE-F0C9-4F69-84CF-A786D0A773B1}" destId="{7250C768-905C-4EE0-92CC-F641CFA9DEF8}" srcOrd="1" destOrd="0" parTransId="{A2E07ADE-3F5A-4CE0-AB94-A306AC502B99}" sibTransId="{B9B67105-6763-4C62-87CA-D6333D91F371}"/>
    <dgm:cxn modelId="{F39130BA-7CDB-4DAE-AF6A-CD406B325157}" srcId="{A7040ADE-F0C9-4F69-84CF-A786D0A773B1}" destId="{A45E1B21-5494-4FC4-9DED-A44E869B826C}" srcOrd="2" destOrd="0" parTransId="{B088837E-3D5E-428B-94CE-120846D78800}" sibTransId="{1E3C3084-F228-4F03-B0F2-AE83D24C18EE}"/>
    <dgm:cxn modelId="{992EA0D0-5EDD-4B1A-9920-CD35C6F3878E}" type="presOf" srcId="{64F74C50-2801-4C7B-A53D-EDE6B8EDEEFB}" destId="{C948A56D-F4EA-4967-92D0-C66256CFE180}" srcOrd="0" destOrd="0" presId="urn:microsoft.com/office/officeart/2008/layout/BubblePictureList"/>
    <dgm:cxn modelId="{F26A4121-3FBD-4528-8266-22325AC4DF77}" type="presParOf" srcId="{5052EBA9-B051-4A26-B990-EA1285B2FB0F}" destId="{C948A56D-F4EA-4967-92D0-C66256CFE180}" srcOrd="0" destOrd="0" presId="urn:microsoft.com/office/officeart/2008/layout/BubblePictureList"/>
    <dgm:cxn modelId="{EE774F55-6BDD-40DE-8501-ECF3F8371EF8}" type="presParOf" srcId="{5052EBA9-B051-4A26-B990-EA1285B2FB0F}" destId="{3B6423E1-8FB9-4F81-B5A2-230F9AC5B53E}" srcOrd="1" destOrd="0" presId="urn:microsoft.com/office/officeart/2008/layout/BubblePictureList"/>
    <dgm:cxn modelId="{EDB75E07-B8EE-4E1D-A50C-EF384D3F366B}" type="presParOf" srcId="{3B6423E1-8FB9-4F81-B5A2-230F9AC5B53E}" destId="{A3B19220-6B55-4609-9055-531335A62029}" srcOrd="0" destOrd="0" presId="urn:microsoft.com/office/officeart/2008/layout/BubblePictureList"/>
    <dgm:cxn modelId="{22D543E6-B4DF-4FDB-8CEA-FCBC3BD9CD30}" type="presParOf" srcId="{5052EBA9-B051-4A26-B990-EA1285B2FB0F}" destId="{2760E2D6-4B38-4433-8792-22B376586F5A}" srcOrd="2" destOrd="0" presId="urn:microsoft.com/office/officeart/2008/layout/BubblePictureList"/>
    <dgm:cxn modelId="{A0E94020-EF0D-40DC-9C7A-88CFF01DC801}" type="presParOf" srcId="{5052EBA9-B051-4A26-B990-EA1285B2FB0F}" destId="{16FE840F-33C3-47C6-9FE2-3A9B789410B0}" srcOrd="3" destOrd="0" presId="urn:microsoft.com/office/officeart/2008/layout/BubblePictureList"/>
    <dgm:cxn modelId="{9A7C5898-0E8D-4EEB-88E4-1557A7DE7DBD}" type="presParOf" srcId="{16FE840F-33C3-47C6-9FE2-3A9B789410B0}" destId="{E166EAA3-32AE-4F1C-862C-E0C29DFEC5A5}" srcOrd="0" destOrd="0" presId="urn:microsoft.com/office/officeart/2008/layout/BubblePictureList"/>
    <dgm:cxn modelId="{CF3AF9E7-4E6F-4230-835F-09AC864AA0AA}" type="presParOf" srcId="{5052EBA9-B051-4A26-B990-EA1285B2FB0F}" destId="{B29D8D6D-D87E-4568-AE59-360C69720DF9}" srcOrd="4" destOrd="0" presId="urn:microsoft.com/office/officeart/2008/layout/BubblePictureList"/>
    <dgm:cxn modelId="{AD41C254-CD0F-4719-9F49-36D607966C87}" type="presParOf" srcId="{5052EBA9-B051-4A26-B990-EA1285B2FB0F}" destId="{9294B2F6-C235-4269-B93A-DD0A6CFAEB13}" srcOrd="5" destOrd="0" presId="urn:microsoft.com/office/officeart/2008/layout/BubblePictureList"/>
    <dgm:cxn modelId="{F82A8CB3-0C2C-4BD3-8EE2-CB81794A91B4}" type="presParOf" srcId="{9294B2F6-C235-4269-B93A-DD0A6CFAEB13}" destId="{918F03F6-14A3-4B28-9F12-896ED3841DC1}" srcOrd="0" destOrd="0" presId="urn:microsoft.com/office/officeart/2008/layout/BubblePictureList"/>
    <dgm:cxn modelId="{F66BEA90-B511-46D1-8390-C21F7A1643B9}" type="presParOf" srcId="{5052EBA9-B051-4A26-B990-EA1285B2FB0F}" destId="{FFDCBB78-DE1E-45D4-B7AC-48C72CFEC654}" srcOrd="6" destOrd="0" presId="urn:microsoft.com/office/officeart/2008/layout/BubblePictureList"/>
    <dgm:cxn modelId="{DCBDFFC1-C21A-438E-BC99-DF241226F815}" type="presParOf" srcId="{FFDCBB78-DE1E-45D4-B7AC-48C72CFEC654}" destId="{DC41C647-8CF4-4F99-B561-E49E4AADFF42}" srcOrd="0" destOrd="0" presId="urn:microsoft.com/office/officeart/2008/layout/BubblePictureList"/>
    <dgm:cxn modelId="{E8A7A985-7642-4274-82C9-5D155237B506}" type="presParOf" srcId="{5052EBA9-B051-4A26-B990-EA1285B2FB0F}" destId="{93E0C1B0-3A4A-464C-8C40-1DDA19559120}" srcOrd="7" destOrd="0" presId="urn:microsoft.com/office/officeart/2008/layout/BubblePictureList"/>
    <dgm:cxn modelId="{FDDAA01D-46F8-4B3A-8373-6D655A2D7E09}" type="presParOf" srcId="{93E0C1B0-3A4A-464C-8C40-1DDA19559120}" destId="{14342D9E-DB10-448B-A311-E331AA216BBD}" srcOrd="0" destOrd="0" presId="urn:microsoft.com/office/officeart/2008/layout/BubblePictureList"/>
    <dgm:cxn modelId="{72F435F0-2C9C-4BCB-9B61-3ACCCFFB22AD}" type="presParOf" srcId="{5052EBA9-B051-4A26-B990-EA1285B2FB0F}" destId="{E43AFAF8-6198-4853-96D8-021F28B73F6A}" srcOrd="8" destOrd="0" presId="urn:microsoft.com/office/officeart/2008/layout/BubblePictureList"/>
    <dgm:cxn modelId="{70D2222A-FCDB-4B3D-ABF6-711EE8511D26}" type="presParOf" srcId="{5052EBA9-B051-4A26-B990-EA1285B2FB0F}" destId="{F03D14B6-B137-42F5-9FFD-B7B8232940CE}" srcOrd="9" destOrd="0" presId="urn:microsoft.com/office/officeart/2008/layout/BubblePictureList"/>
    <dgm:cxn modelId="{25D817CB-1234-4DD8-B09F-BFD877669D65}" type="presParOf" srcId="{5052EBA9-B051-4A26-B990-EA1285B2FB0F}" destId="{8FF20F72-927A-498F-BD89-8EA159C51FA3}" srcOrd="10" destOrd="0" presId="urn:microsoft.com/office/officeart/2008/layout/BubblePictureList"/>
    <dgm:cxn modelId="{D3FA7103-DFA4-4218-B159-049C15B828FE}" type="presParOf" srcId="{5052EBA9-B051-4A26-B990-EA1285B2FB0F}" destId="{A8279ADB-1B04-472A-9EDC-2D16DB158ACE}" srcOrd="11" destOrd="0" presId="urn:microsoft.com/office/officeart/2008/layout/BubblePictureList"/>
    <dgm:cxn modelId="{C0418DCD-D146-4C49-968B-857FD912CA24}" type="presParOf" srcId="{A8279ADB-1B04-472A-9EDC-2D16DB158ACE}" destId="{A6298B97-F917-42BF-83A1-A16E2A97C940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6C04CA-F6F1-4BB0-B52C-36CFECB37A62}" type="doc">
      <dgm:prSet loTypeId="urn:microsoft.com/office/officeart/2005/8/layout/gear1" loCatId="process" qsTypeId="urn:microsoft.com/office/officeart/2005/8/quickstyle/3d5" qsCatId="3D" csTypeId="urn:microsoft.com/office/officeart/2005/8/colors/accent1_2" csCatId="accent1" phldr="1"/>
      <dgm:spPr/>
    </dgm:pt>
    <dgm:pt modelId="{66F36544-4CD9-4E14-BD9D-0B93B2D64637}">
      <dgm:prSet phldrT="[Текст]" custT="1"/>
      <dgm:spPr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>
              <a:solidFill>
                <a:schemeClr val="tx1"/>
              </a:solidFill>
            </a:rPr>
            <a:t>Обязательства</a:t>
          </a:r>
          <a:endParaRPr lang="ru-RU" sz="1200" b="1" dirty="0">
            <a:solidFill>
              <a:schemeClr val="tx1"/>
            </a:solidFill>
          </a:endParaRPr>
        </a:p>
      </dgm:t>
    </dgm:pt>
    <dgm:pt modelId="{09803543-517B-4A97-87C8-839E30BBFC82}" type="parTrans" cxnId="{76E60950-92C1-4B2A-9550-481093076847}">
      <dgm:prSet/>
      <dgm:spPr/>
      <dgm:t>
        <a:bodyPr/>
        <a:lstStyle/>
        <a:p>
          <a:endParaRPr lang="ru-RU"/>
        </a:p>
      </dgm:t>
    </dgm:pt>
    <dgm:pt modelId="{D236CC64-B400-436D-916A-BC24B8B0B35D}" type="sibTrans" cxnId="{76E60950-92C1-4B2A-9550-481093076847}">
      <dgm:prSet/>
      <dgm:spPr/>
      <dgm:t>
        <a:bodyPr/>
        <a:lstStyle/>
        <a:p>
          <a:endParaRPr lang="ru-RU"/>
        </a:p>
      </dgm:t>
    </dgm:pt>
    <dgm:pt modelId="{C0DFB6E6-2B32-44EC-AAAA-525C9AEE5E4B}">
      <dgm:prSet phldrT="[Текст]" custT="1"/>
      <dgm:spPr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>
              <a:solidFill>
                <a:schemeClr val="tx1"/>
              </a:solidFill>
            </a:rPr>
            <a:t>Доходы</a:t>
          </a:r>
          <a:endParaRPr lang="ru-RU" sz="1200" b="1" dirty="0">
            <a:solidFill>
              <a:schemeClr val="tx1"/>
            </a:solidFill>
          </a:endParaRPr>
        </a:p>
      </dgm:t>
    </dgm:pt>
    <dgm:pt modelId="{D1E056DA-0906-412A-8B6C-98BADD4A6F5F}" type="parTrans" cxnId="{30241915-ED58-4C26-9BCB-C5CE96B95E12}">
      <dgm:prSet/>
      <dgm:spPr/>
      <dgm:t>
        <a:bodyPr/>
        <a:lstStyle/>
        <a:p>
          <a:endParaRPr lang="ru-RU"/>
        </a:p>
      </dgm:t>
    </dgm:pt>
    <dgm:pt modelId="{6599F19A-CE4E-45D8-9CFA-2012178894C6}" type="sibTrans" cxnId="{30241915-ED58-4C26-9BCB-C5CE96B95E12}">
      <dgm:prSet/>
      <dgm:spPr/>
      <dgm:t>
        <a:bodyPr/>
        <a:lstStyle/>
        <a:p>
          <a:endParaRPr lang="ru-RU"/>
        </a:p>
      </dgm:t>
    </dgm:pt>
    <dgm:pt modelId="{47D6BC7B-A6F7-4A5F-8854-BFA3565DD3AB}">
      <dgm:prSet phldrT="[Текст]" custT="1"/>
      <dgm:spPr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Расходы</a:t>
          </a:r>
        </a:p>
      </dgm:t>
    </dgm:pt>
    <dgm:pt modelId="{716B6C80-4FE1-4ABC-BB94-E816F7B059B8}" type="parTrans" cxnId="{872008F9-E775-4E3B-9783-D0F486015793}">
      <dgm:prSet/>
      <dgm:spPr/>
      <dgm:t>
        <a:bodyPr/>
        <a:lstStyle/>
        <a:p>
          <a:endParaRPr lang="ru-RU"/>
        </a:p>
      </dgm:t>
    </dgm:pt>
    <dgm:pt modelId="{9BF50051-FAB8-4041-81A9-3D14C83F444D}" type="sibTrans" cxnId="{872008F9-E775-4E3B-9783-D0F486015793}">
      <dgm:prSet/>
      <dgm:spPr/>
      <dgm:t>
        <a:bodyPr/>
        <a:lstStyle/>
        <a:p>
          <a:endParaRPr lang="ru-RU"/>
        </a:p>
      </dgm:t>
    </dgm:pt>
    <dgm:pt modelId="{76695E1A-0A98-4946-BF2A-B59BBD9FCEEB}" type="pres">
      <dgm:prSet presAssocID="{AF6C04CA-F6F1-4BB0-B52C-36CFECB37A6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F33E017-E65A-414A-8CEA-14F70F69820C}" type="pres">
      <dgm:prSet presAssocID="{66F36544-4CD9-4E14-BD9D-0B93B2D64637}" presName="gear1" presStyleLbl="node1" presStyleIdx="0" presStyleCnt="3" custScaleX="136978" custScaleY="96993" custLinFactNeighborX="18608" custLinFactNeighborY="103">
        <dgm:presLayoutVars>
          <dgm:chMax val="1"/>
          <dgm:bulletEnabled val="1"/>
        </dgm:presLayoutVars>
      </dgm:prSet>
      <dgm:spPr/>
    </dgm:pt>
    <dgm:pt modelId="{60A861AA-C0D4-4005-A29C-8F7BF7D87F29}" type="pres">
      <dgm:prSet presAssocID="{66F36544-4CD9-4E14-BD9D-0B93B2D64637}" presName="gear1srcNode" presStyleLbl="node1" presStyleIdx="0" presStyleCnt="3"/>
      <dgm:spPr/>
    </dgm:pt>
    <dgm:pt modelId="{B93FCFA1-CA24-410B-80B7-79264785EDC3}" type="pres">
      <dgm:prSet presAssocID="{66F36544-4CD9-4E14-BD9D-0B93B2D64637}" presName="gear1dstNode" presStyleLbl="node1" presStyleIdx="0" presStyleCnt="3"/>
      <dgm:spPr/>
    </dgm:pt>
    <dgm:pt modelId="{9B8DF4C7-E09D-493F-831B-2F1DB46F3E08}" type="pres">
      <dgm:prSet presAssocID="{C0DFB6E6-2B32-44EC-AAAA-525C9AEE5E4B}" presName="gear2" presStyleLbl="node1" presStyleIdx="1" presStyleCnt="3" custScaleX="188348" custScaleY="143648" custLinFactNeighborX="-52060" custLinFactNeighborY="33664">
        <dgm:presLayoutVars>
          <dgm:chMax val="1"/>
          <dgm:bulletEnabled val="1"/>
        </dgm:presLayoutVars>
      </dgm:prSet>
      <dgm:spPr/>
    </dgm:pt>
    <dgm:pt modelId="{B9499B69-C8E1-487B-91F6-F1F6AD876590}" type="pres">
      <dgm:prSet presAssocID="{C0DFB6E6-2B32-44EC-AAAA-525C9AEE5E4B}" presName="gear2srcNode" presStyleLbl="node1" presStyleIdx="1" presStyleCnt="3"/>
      <dgm:spPr/>
    </dgm:pt>
    <dgm:pt modelId="{BB31F532-0D0A-4899-AD63-9BE66A86C920}" type="pres">
      <dgm:prSet presAssocID="{C0DFB6E6-2B32-44EC-AAAA-525C9AEE5E4B}" presName="gear2dstNode" presStyleLbl="node1" presStyleIdx="1" presStyleCnt="3"/>
      <dgm:spPr/>
    </dgm:pt>
    <dgm:pt modelId="{ACB21393-CB6F-4A06-A86D-6B249075A13F}" type="pres">
      <dgm:prSet presAssocID="{47D6BC7B-A6F7-4A5F-8854-BFA3565DD3AB}" presName="gear3" presStyleLbl="node1" presStyleIdx="2" presStyleCnt="3" custScaleX="152870" custScaleY="129318" custLinFactNeighborX="7594" custLinFactNeighborY="10765"/>
      <dgm:spPr/>
    </dgm:pt>
    <dgm:pt modelId="{8F502215-F6DB-4F90-A2A6-2BDF5C114804}" type="pres">
      <dgm:prSet presAssocID="{47D6BC7B-A6F7-4A5F-8854-BFA3565DD3A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4A4AF30-A874-4E76-8DD7-F3AC1E9461DE}" type="pres">
      <dgm:prSet presAssocID="{47D6BC7B-A6F7-4A5F-8854-BFA3565DD3AB}" presName="gear3srcNode" presStyleLbl="node1" presStyleIdx="2" presStyleCnt="3"/>
      <dgm:spPr/>
    </dgm:pt>
    <dgm:pt modelId="{9E1720F9-2F5B-4E49-BCFF-B0C44FC38654}" type="pres">
      <dgm:prSet presAssocID="{47D6BC7B-A6F7-4A5F-8854-BFA3565DD3AB}" presName="gear3dstNode" presStyleLbl="node1" presStyleIdx="2" presStyleCnt="3"/>
      <dgm:spPr/>
    </dgm:pt>
    <dgm:pt modelId="{F2B5B665-AB4A-47CC-B6DB-817AA4C46A73}" type="pres">
      <dgm:prSet presAssocID="{D236CC64-B400-436D-916A-BC24B8B0B35D}" presName="connector1" presStyleLbl="sibTrans2D1" presStyleIdx="0" presStyleCnt="3"/>
      <dgm:spPr/>
    </dgm:pt>
    <dgm:pt modelId="{96BDE67D-4C5D-49C6-8E8A-F8C623366E45}" type="pres">
      <dgm:prSet presAssocID="{6599F19A-CE4E-45D8-9CFA-2012178894C6}" presName="connector2" presStyleLbl="sibTrans2D1" presStyleIdx="1" presStyleCnt="3"/>
      <dgm:spPr/>
    </dgm:pt>
    <dgm:pt modelId="{FD56B533-36EA-4E08-A889-EA4EBD8DD62B}" type="pres">
      <dgm:prSet presAssocID="{9BF50051-FAB8-4041-81A9-3D14C83F444D}" presName="connector3" presStyleLbl="sibTrans2D1" presStyleIdx="2" presStyleCnt="3"/>
      <dgm:spPr/>
    </dgm:pt>
  </dgm:ptLst>
  <dgm:cxnLst>
    <dgm:cxn modelId="{DA1F9A04-D0CA-47BD-A4D8-B51990534C1A}" type="presOf" srcId="{D236CC64-B400-436D-916A-BC24B8B0B35D}" destId="{F2B5B665-AB4A-47CC-B6DB-817AA4C46A73}" srcOrd="0" destOrd="0" presId="urn:microsoft.com/office/officeart/2005/8/layout/gear1"/>
    <dgm:cxn modelId="{34DD210A-C147-49FA-B4D7-E1E13FE8CACA}" type="presOf" srcId="{47D6BC7B-A6F7-4A5F-8854-BFA3565DD3AB}" destId="{94A4AF30-A874-4E76-8DD7-F3AC1E9461DE}" srcOrd="2" destOrd="0" presId="urn:microsoft.com/office/officeart/2005/8/layout/gear1"/>
    <dgm:cxn modelId="{30241915-ED58-4C26-9BCB-C5CE96B95E12}" srcId="{AF6C04CA-F6F1-4BB0-B52C-36CFECB37A62}" destId="{C0DFB6E6-2B32-44EC-AAAA-525C9AEE5E4B}" srcOrd="1" destOrd="0" parTransId="{D1E056DA-0906-412A-8B6C-98BADD4A6F5F}" sibTransId="{6599F19A-CE4E-45D8-9CFA-2012178894C6}"/>
    <dgm:cxn modelId="{AEF8941A-AFEA-4499-80D6-BF26EC5CB060}" type="presOf" srcId="{66F36544-4CD9-4E14-BD9D-0B93B2D64637}" destId="{60A861AA-C0D4-4005-A29C-8F7BF7D87F29}" srcOrd="1" destOrd="0" presId="urn:microsoft.com/office/officeart/2005/8/layout/gear1"/>
    <dgm:cxn modelId="{4D2B042D-FB4C-4A2D-994B-E14EEF5818F4}" type="presOf" srcId="{C0DFB6E6-2B32-44EC-AAAA-525C9AEE5E4B}" destId="{9B8DF4C7-E09D-493F-831B-2F1DB46F3E08}" srcOrd="0" destOrd="0" presId="urn:microsoft.com/office/officeart/2005/8/layout/gear1"/>
    <dgm:cxn modelId="{96847D38-B67C-4CE9-957A-1979E8C9C425}" type="presOf" srcId="{47D6BC7B-A6F7-4A5F-8854-BFA3565DD3AB}" destId="{8F502215-F6DB-4F90-A2A6-2BDF5C114804}" srcOrd="1" destOrd="0" presId="urn:microsoft.com/office/officeart/2005/8/layout/gear1"/>
    <dgm:cxn modelId="{1F049C6D-1C75-45F6-AD69-2AC7BE8B0D79}" type="presOf" srcId="{47D6BC7B-A6F7-4A5F-8854-BFA3565DD3AB}" destId="{ACB21393-CB6F-4A06-A86D-6B249075A13F}" srcOrd="0" destOrd="0" presId="urn:microsoft.com/office/officeart/2005/8/layout/gear1"/>
    <dgm:cxn modelId="{E3C6BB4F-8986-49B9-ABF6-73811C5782A1}" type="presOf" srcId="{C0DFB6E6-2B32-44EC-AAAA-525C9AEE5E4B}" destId="{BB31F532-0D0A-4899-AD63-9BE66A86C920}" srcOrd="2" destOrd="0" presId="urn:microsoft.com/office/officeart/2005/8/layout/gear1"/>
    <dgm:cxn modelId="{76E60950-92C1-4B2A-9550-481093076847}" srcId="{AF6C04CA-F6F1-4BB0-B52C-36CFECB37A62}" destId="{66F36544-4CD9-4E14-BD9D-0B93B2D64637}" srcOrd="0" destOrd="0" parTransId="{09803543-517B-4A97-87C8-839E30BBFC82}" sibTransId="{D236CC64-B400-436D-916A-BC24B8B0B35D}"/>
    <dgm:cxn modelId="{AD31EB75-B438-4754-85EE-11B450687C3B}" type="presOf" srcId="{6599F19A-CE4E-45D8-9CFA-2012178894C6}" destId="{96BDE67D-4C5D-49C6-8E8A-F8C623366E45}" srcOrd="0" destOrd="0" presId="urn:microsoft.com/office/officeart/2005/8/layout/gear1"/>
    <dgm:cxn modelId="{88649A58-2D76-44AB-8309-B40D67A27875}" type="presOf" srcId="{C0DFB6E6-2B32-44EC-AAAA-525C9AEE5E4B}" destId="{B9499B69-C8E1-487B-91F6-F1F6AD876590}" srcOrd="1" destOrd="0" presId="urn:microsoft.com/office/officeart/2005/8/layout/gear1"/>
    <dgm:cxn modelId="{58EA5181-996A-422D-A345-B9C28136B819}" type="presOf" srcId="{AF6C04CA-F6F1-4BB0-B52C-36CFECB37A62}" destId="{76695E1A-0A98-4946-BF2A-B59BBD9FCEEB}" srcOrd="0" destOrd="0" presId="urn:microsoft.com/office/officeart/2005/8/layout/gear1"/>
    <dgm:cxn modelId="{54CFA2A4-10DB-44C2-B3BC-CA873F8A5BF4}" type="presOf" srcId="{9BF50051-FAB8-4041-81A9-3D14C83F444D}" destId="{FD56B533-36EA-4E08-A889-EA4EBD8DD62B}" srcOrd="0" destOrd="0" presId="urn:microsoft.com/office/officeart/2005/8/layout/gear1"/>
    <dgm:cxn modelId="{308C37A6-BD3B-404F-BB7B-56A2258F3EE5}" type="presOf" srcId="{47D6BC7B-A6F7-4A5F-8854-BFA3565DD3AB}" destId="{9E1720F9-2F5B-4E49-BCFF-B0C44FC38654}" srcOrd="3" destOrd="0" presId="urn:microsoft.com/office/officeart/2005/8/layout/gear1"/>
    <dgm:cxn modelId="{A9416CD7-81BC-4012-81E5-0680FD4B3339}" type="presOf" srcId="{66F36544-4CD9-4E14-BD9D-0B93B2D64637}" destId="{B93FCFA1-CA24-410B-80B7-79264785EDC3}" srcOrd="2" destOrd="0" presId="urn:microsoft.com/office/officeart/2005/8/layout/gear1"/>
    <dgm:cxn modelId="{DD0BEDF6-4002-4E27-983C-653EBB1232B1}" type="presOf" srcId="{66F36544-4CD9-4E14-BD9D-0B93B2D64637}" destId="{FF33E017-E65A-414A-8CEA-14F70F69820C}" srcOrd="0" destOrd="0" presId="urn:microsoft.com/office/officeart/2005/8/layout/gear1"/>
    <dgm:cxn modelId="{872008F9-E775-4E3B-9783-D0F486015793}" srcId="{AF6C04CA-F6F1-4BB0-B52C-36CFECB37A62}" destId="{47D6BC7B-A6F7-4A5F-8854-BFA3565DD3AB}" srcOrd="2" destOrd="0" parTransId="{716B6C80-4FE1-4ABC-BB94-E816F7B059B8}" sibTransId="{9BF50051-FAB8-4041-81A9-3D14C83F444D}"/>
    <dgm:cxn modelId="{A74FE495-FD4B-468D-AFDB-8B50E3B679F5}" type="presParOf" srcId="{76695E1A-0A98-4946-BF2A-B59BBD9FCEEB}" destId="{FF33E017-E65A-414A-8CEA-14F70F69820C}" srcOrd="0" destOrd="0" presId="urn:microsoft.com/office/officeart/2005/8/layout/gear1"/>
    <dgm:cxn modelId="{7BDDD9A8-1FE7-4BB3-BFBA-A85C56A1B36B}" type="presParOf" srcId="{76695E1A-0A98-4946-BF2A-B59BBD9FCEEB}" destId="{60A861AA-C0D4-4005-A29C-8F7BF7D87F29}" srcOrd="1" destOrd="0" presId="urn:microsoft.com/office/officeart/2005/8/layout/gear1"/>
    <dgm:cxn modelId="{01A15EF9-3C57-4F03-BCD1-AC72AF5FDD93}" type="presParOf" srcId="{76695E1A-0A98-4946-BF2A-B59BBD9FCEEB}" destId="{B93FCFA1-CA24-410B-80B7-79264785EDC3}" srcOrd="2" destOrd="0" presId="urn:microsoft.com/office/officeart/2005/8/layout/gear1"/>
    <dgm:cxn modelId="{0099B0DE-78B8-4A34-8CFA-6D5DA5AEC22D}" type="presParOf" srcId="{76695E1A-0A98-4946-BF2A-B59BBD9FCEEB}" destId="{9B8DF4C7-E09D-493F-831B-2F1DB46F3E08}" srcOrd="3" destOrd="0" presId="urn:microsoft.com/office/officeart/2005/8/layout/gear1"/>
    <dgm:cxn modelId="{A24B5540-ABD0-4D30-B4FB-D8638880FD5A}" type="presParOf" srcId="{76695E1A-0A98-4946-BF2A-B59BBD9FCEEB}" destId="{B9499B69-C8E1-487B-91F6-F1F6AD876590}" srcOrd="4" destOrd="0" presId="urn:microsoft.com/office/officeart/2005/8/layout/gear1"/>
    <dgm:cxn modelId="{9967BEE2-05CB-4D46-95DD-38AA2828D121}" type="presParOf" srcId="{76695E1A-0A98-4946-BF2A-B59BBD9FCEEB}" destId="{BB31F532-0D0A-4899-AD63-9BE66A86C920}" srcOrd="5" destOrd="0" presId="urn:microsoft.com/office/officeart/2005/8/layout/gear1"/>
    <dgm:cxn modelId="{19D859C3-5385-4F16-8381-0ACB14812C37}" type="presParOf" srcId="{76695E1A-0A98-4946-BF2A-B59BBD9FCEEB}" destId="{ACB21393-CB6F-4A06-A86D-6B249075A13F}" srcOrd="6" destOrd="0" presId="urn:microsoft.com/office/officeart/2005/8/layout/gear1"/>
    <dgm:cxn modelId="{E3FE5BBF-E5C7-4798-BAE0-9B754468301B}" type="presParOf" srcId="{76695E1A-0A98-4946-BF2A-B59BBD9FCEEB}" destId="{8F502215-F6DB-4F90-A2A6-2BDF5C114804}" srcOrd="7" destOrd="0" presId="urn:microsoft.com/office/officeart/2005/8/layout/gear1"/>
    <dgm:cxn modelId="{756F289C-CD3F-4DF3-8C48-3B5E2CAF0D57}" type="presParOf" srcId="{76695E1A-0A98-4946-BF2A-B59BBD9FCEEB}" destId="{94A4AF30-A874-4E76-8DD7-F3AC1E9461DE}" srcOrd="8" destOrd="0" presId="urn:microsoft.com/office/officeart/2005/8/layout/gear1"/>
    <dgm:cxn modelId="{C1204A53-9B75-47FC-9FBC-B7EBDC61BFD0}" type="presParOf" srcId="{76695E1A-0A98-4946-BF2A-B59BBD9FCEEB}" destId="{9E1720F9-2F5B-4E49-BCFF-B0C44FC38654}" srcOrd="9" destOrd="0" presId="urn:microsoft.com/office/officeart/2005/8/layout/gear1"/>
    <dgm:cxn modelId="{2E1F9592-6BED-434D-925A-880C30F2427C}" type="presParOf" srcId="{76695E1A-0A98-4946-BF2A-B59BBD9FCEEB}" destId="{F2B5B665-AB4A-47CC-B6DB-817AA4C46A73}" srcOrd="10" destOrd="0" presId="urn:microsoft.com/office/officeart/2005/8/layout/gear1"/>
    <dgm:cxn modelId="{16D99B01-AB91-45DE-BCDE-B4D6E57A6B30}" type="presParOf" srcId="{76695E1A-0A98-4946-BF2A-B59BBD9FCEEB}" destId="{96BDE67D-4C5D-49C6-8E8A-F8C623366E45}" srcOrd="11" destOrd="0" presId="urn:microsoft.com/office/officeart/2005/8/layout/gear1"/>
    <dgm:cxn modelId="{39100B7E-7064-48B1-88DD-FE144ACC1977}" type="presParOf" srcId="{76695E1A-0A98-4946-BF2A-B59BBD9FCEEB}" destId="{FD56B533-36EA-4E08-A889-EA4EBD8DD62B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8C135-8E0B-4F10-90A3-8EF4F11F45FD}">
      <dsp:nvSpPr>
        <dsp:cNvPr id="0" name=""/>
        <dsp:cNvSpPr/>
      </dsp:nvSpPr>
      <dsp:spPr>
        <a:xfrm>
          <a:off x="2336633" y="1222"/>
          <a:ext cx="1631641" cy="10605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sp:txBody>
      <dsp:txXfrm>
        <a:off x="2388406" y="52995"/>
        <a:ext cx="1528095" cy="957020"/>
      </dsp:txXfrm>
    </dsp:sp>
    <dsp:sp modelId="{D46C7482-BE4B-40F7-A46E-38848C0AED96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2947056" y="167974"/>
              </a:moveTo>
              <a:arcTo wR="2120013" hR="2120013" stAng="17577689" swAng="1962752"/>
            </a:path>
          </a:pathLst>
        </a:custGeom>
        <a:noFill/>
        <a:ln w="76200" cap="flat" cmpd="sng" algn="ctr">
          <a:solidFill>
            <a:schemeClr val="accent2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D3504-2905-4DE7-9B41-A9669EBBCB4D}">
      <dsp:nvSpPr>
        <dsp:cNvPr id="0" name=""/>
        <dsp:cNvSpPr/>
      </dsp:nvSpPr>
      <dsp:spPr>
        <a:xfrm>
          <a:off x="4352885" y="1466115"/>
          <a:ext cx="1631641" cy="10605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kern="1200" dirty="0" err="1">
              <a:solidFill>
                <a:schemeClr val="tx1"/>
              </a:solidFill>
            </a:rPr>
            <a:t>опред</a:t>
          </a:r>
          <a:r>
            <a:rPr lang="ru-RU" sz="1600" kern="12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kern="1200" dirty="0" err="1">
              <a:solidFill>
                <a:schemeClr val="tx1"/>
              </a:solidFill>
            </a:rPr>
            <a:t>скоррек</a:t>
          </a:r>
          <a:r>
            <a:rPr lang="ru-RU" sz="1600" kern="12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sp:txBody>
      <dsp:txXfrm>
        <a:off x="4404658" y="1517888"/>
        <a:ext cx="1528095" cy="957020"/>
      </dsp:txXfrm>
    </dsp:sp>
    <dsp:sp modelId="{26426A80-0D43-4145-B759-57EBD6885F48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4237103" y="2008733"/>
              </a:moveTo>
              <a:arcTo wR="2120013" hR="2120013" stAng="21419469" swAng="2197236"/>
            </a:path>
          </a:pathLst>
        </a:custGeom>
        <a:noFill/>
        <a:ln w="76200" cap="flat" cmpd="sng" algn="ctr">
          <a:solidFill>
            <a:schemeClr val="accent3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E1F1D-BE90-437A-AD37-584907DB81CD}">
      <dsp:nvSpPr>
        <dsp:cNvPr id="0" name=""/>
        <dsp:cNvSpPr/>
      </dsp:nvSpPr>
      <dsp:spPr>
        <a:xfrm>
          <a:off x="3582745" y="3836362"/>
          <a:ext cx="1631641" cy="10605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sp:txBody>
      <dsp:txXfrm>
        <a:off x="3634518" y="3888135"/>
        <a:ext cx="1528095" cy="957020"/>
      </dsp:txXfrm>
    </dsp:sp>
    <dsp:sp modelId="{2BE92CD4-5C60-4B1F-B52C-8D3BAB4A0CC8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2541874" y="4197629"/>
              </a:moveTo>
              <a:arcTo wR="2120013" hR="2120013" stAng="4711325" swAng="1377349"/>
            </a:path>
          </a:pathLst>
        </a:custGeom>
        <a:noFill/>
        <a:ln w="76200" cap="flat" cmpd="sng" algn="ctr">
          <a:solidFill>
            <a:schemeClr val="accent4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D24E3-222E-4225-B81F-A30BC7B1C031}">
      <dsp:nvSpPr>
        <dsp:cNvPr id="0" name=""/>
        <dsp:cNvSpPr/>
      </dsp:nvSpPr>
      <dsp:spPr>
        <a:xfrm>
          <a:off x="1090520" y="3836362"/>
          <a:ext cx="1631641" cy="10605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sp:txBody>
      <dsp:txXfrm>
        <a:off x="1142293" y="3888135"/>
        <a:ext cx="1528095" cy="957020"/>
      </dsp:txXfrm>
    </dsp:sp>
    <dsp:sp modelId="{30288474-4873-492E-B0A5-7846816DB51F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354449" y="3293572"/>
              </a:moveTo>
              <a:arcTo wR="2120013" hR="2120013" stAng="8783295" swAng="2197236"/>
            </a:path>
          </a:pathLst>
        </a:custGeom>
        <a:noFill/>
        <a:ln w="76200" cap="flat" cmpd="sng" algn="ctr">
          <a:solidFill>
            <a:schemeClr val="accent5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85CF07-520B-490D-B461-40A9D2CF56F7}">
      <dsp:nvSpPr>
        <dsp:cNvPr id="0" name=""/>
        <dsp:cNvSpPr/>
      </dsp:nvSpPr>
      <dsp:spPr>
        <a:xfrm>
          <a:off x="320380" y="1466115"/>
          <a:ext cx="1631641" cy="106056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sp:txBody>
      <dsp:txXfrm>
        <a:off x="372153" y="1517888"/>
        <a:ext cx="1528095" cy="957020"/>
      </dsp:txXfrm>
    </dsp:sp>
    <dsp:sp modelId="{C9010ECB-C281-4A3D-BB48-3B691EB4F5BE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369215" y="924536"/>
              </a:moveTo>
              <a:arcTo wR="2120013" hR="2120013" stAng="12859559" swAng="1962752"/>
            </a:path>
          </a:pathLst>
        </a:custGeom>
        <a:noFill/>
        <a:ln w="76200" cap="flat" cmpd="sng" algn="ctr">
          <a:solidFill>
            <a:schemeClr val="accent6">
              <a:lumMod val="50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52B9A-968C-467A-880D-EF744CBF59AA}">
      <dsp:nvSpPr>
        <dsp:cNvPr id="0" name=""/>
        <dsp:cNvSpPr/>
      </dsp:nvSpPr>
      <dsp:spPr>
        <a:xfrm>
          <a:off x="1011636" y="0"/>
          <a:ext cx="4244947" cy="9005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sp:txBody>
      <dsp:txXfrm>
        <a:off x="1011636" y="112568"/>
        <a:ext cx="3907242" cy="675410"/>
      </dsp:txXfrm>
    </dsp:sp>
    <dsp:sp modelId="{A479A5F1-05F6-4F2E-B9BE-4F85F802E600}">
      <dsp:nvSpPr>
        <dsp:cNvPr id="0" name=""/>
        <dsp:cNvSpPr/>
      </dsp:nvSpPr>
      <dsp:spPr>
        <a:xfrm>
          <a:off x="0" y="195777"/>
          <a:ext cx="1011387" cy="4685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Цель</a:t>
          </a:r>
          <a:endParaRPr lang="ru-RU" sz="1300" kern="1200" dirty="0"/>
        </a:p>
      </dsp:txBody>
      <dsp:txXfrm>
        <a:off x="22872" y="218649"/>
        <a:ext cx="965643" cy="422799"/>
      </dsp:txXfrm>
    </dsp:sp>
    <dsp:sp modelId="{B02F6B54-036B-46F8-BC1C-BFEF1C39C01D}">
      <dsp:nvSpPr>
        <dsp:cNvPr id="0" name=""/>
        <dsp:cNvSpPr/>
      </dsp:nvSpPr>
      <dsp:spPr>
        <a:xfrm>
          <a:off x="927909" y="936105"/>
          <a:ext cx="4328674" cy="161726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эффективности бюджетных расходов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открытости деятельности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  населения МО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</dsp:txBody>
      <dsp:txXfrm>
        <a:off x="927909" y="1138263"/>
        <a:ext cx="3722202" cy="1212945"/>
      </dsp:txXfrm>
    </dsp:sp>
    <dsp:sp modelId="{47E1D3DA-73D7-49E5-A9E1-5996E939722D}">
      <dsp:nvSpPr>
        <dsp:cNvPr id="0" name=""/>
        <dsp:cNvSpPr/>
      </dsp:nvSpPr>
      <dsp:spPr>
        <a:xfrm>
          <a:off x="0" y="1448550"/>
          <a:ext cx="921283" cy="412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Задачи</a:t>
          </a:r>
          <a:endParaRPr lang="ru-RU" sz="1300" kern="1200" dirty="0"/>
        </a:p>
      </dsp:txBody>
      <dsp:txXfrm>
        <a:off x="20146" y="1468696"/>
        <a:ext cx="880991" cy="372392"/>
      </dsp:txXfrm>
    </dsp:sp>
    <dsp:sp modelId="{31F35C13-6858-4FDE-933D-BA7FFCEAE087}">
      <dsp:nvSpPr>
        <dsp:cNvPr id="0" name=""/>
        <dsp:cNvSpPr/>
      </dsp:nvSpPr>
      <dsp:spPr>
        <a:xfrm>
          <a:off x="1728186" y="2664296"/>
          <a:ext cx="3153950" cy="3842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Вопросы местного значения </a:t>
          </a:r>
        </a:p>
      </dsp:txBody>
      <dsp:txXfrm>
        <a:off x="1728186" y="2712332"/>
        <a:ext cx="3009842" cy="288215"/>
      </dsp:txXfrm>
    </dsp:sp>
    <dsp:sp modelId="{91306DC9-4DBD-4664-8F53-FCB1E9DF752D}">
      <dsp:nvSpPr>
        <dsp:cNvPr id="0" name=""/>
        <dsp:cNvSpPr/>
      </dsp:nvSpPr>
      <dsp:spPr>
        <a:xfrm>
          <a:off x="0" y="2653850"/>
          <a:ext cx="1670563" cy="3840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Сфера реализации</a:t>
          </a:r>
          <a:endParaRPr lang="ru-RU" sz="1300" kern="1200" dirty="0"/>
        </a:p>
      </dsp:txBody>
      <dsp:txXfrm>
        <a:off x="18749" y="2672599"/>
        <a:ext cx="1633065" cy="346583"/>
      </dsp:txXfrm>
    </dsp:sp>
    <dsp:sp modelId="{F3F13CD2-D0B6-47FD-B989-68D2A010E074}">
      <dsp:nvSpPr>
        <dsp:cNvPr id="0" name=""/>
        <dsp:cNvSpPr/>
      </dsp:nvSpPr>
      <dsp:spPr>
        <a:xfrm>
          <a:off x="1584176" y="3019999"/>
          <a:ext cx="3583833" cy="774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Областной бюджет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Бюджет муниципального района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населения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инвесторов (спонсоров) </a:t>
          </a:r>
        </a:p>
      </dsp:txBody>
      <dsp:txXfrm>
        <a:off x="1584176" y="3116844"/>
        <a:ext cx="3293297" cy="581072"/>
      </dsp:txXfrm>
    </dsp:sp>
    <dsp:sp modelId="{76EA004C-4779-4522-A899-B6628698C8FC}">
      <dsp:nvSpPr>
        <dsp:cNvPr id="0" name=""/>
        <dsp:cNvSpPr/>
      </dsp:nvSpPr>
      <dsp:spPr>
        <a:xfrm>
          <a:off x="0" y="3428421"/>
          <a:ext cx="1526554" cy="3603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Финансирование</a:t>
          </a:r>
          <a:endParaRPr lang="ru-RU" sz="1300" kern="1200" dirty="0"/>
        </a:p>
      </dsp:txBody>
      <dsp:txXfrm>
        <a:off x="17591" y="3446012"/>
        <a:ext cx="1491372" cy="3251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7F449-7B80-4541-9D0D-6F6ECD2AF8A6}">
      <dsp:nvSpPr>
        <dsp:cNvPr id="0" name=""/>
        <dsp:cNvSpPr/>
      </dsp:nvSpPr>
      <dsp:spPr>
        <a:xfrm>
          <a:off x="71999" y="0"/>
          <a:ext cx="2976732" cy="8036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sp:txBody>
      <dsp:txXfrm>
        <a:off x="95536" y="23537"/>
        <a:ext cx="1958202" cy="756535"/>
      </dsp:txXfrm>
    </dsp:sp>
    <dsp:sp modelId="{D0393AB2-F97D-458E-AD4E-7805DB7233A3}">
      <dsp:nvSpPr>
        <dsp:cNvPr id="0" name=""/>
        <dsp:cNvSpPr/>
      </dsp:nvSpPr>
      <dsp:spPr>
        <a:xfrm>
          <a:off x="504068" y="918660"/>
          <a:ext cx="2800998" cy="8036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Сбор заявлений на инициативное участие </a:t>
          </a:r>
        </a:p>
      </dsp:txBody>
      <dsp:txXfrm>
        <a:off x="527605" y="942197"/>
        <a:ext cx="2022412" cy="756535"/>
      </dsp:txXfrm>
    </dsp:sp>
    <dsp:sp modelId="{B422146A-EB56-40A8-B5A1-2A9F562726AE}">
      <dsp:nvSpPr>
        <dsp:cNvPr id="0" name=""/>
        <dsp:cNvSpPr/>
      </dsp:nvSpPr>
      <dsp:spPr>
        <a:xfrm>
          <a:off x="655393" y="1834629"/>
          <a:ext cx="2800998" cy="8036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Выбор проектов </a:t>
          </a:r>
        </a:p>
      </dsp:txBody>
      <dsp:txXfrm>
        <a:off x="678930" y="1858166"/>
        <a:ext cx="2022412" cy="756535"/>
      </dsp:txXfrm>
    </dsp:sp>
    <dsp:sp modelId="{91A768B2-9EBA-47E6-9EE8-7F4EF1EDB445}">
      <dsp:nvSpPr>
        <dsp:cNvPr id="0" name=""/>
        <dsp:cNvSpPr/>
      </dsp:nvSpPr>
      <dsp:spPr>
        <a:xfrm>
          <a:off x="723724" y="2750606"/>
          <a:ext cx="2800998" cy="8036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Контроль за выполнением  работ </a:t>
          </a:r>
        </a:p>
      </dsp:txBody>
      <dsp:txXfrm>
        <a:off x="747261" y="2774143"/>
        <a:ext cx="2022412" cy="756535"/>
      </dsp:txXfrm>
    </dsp:sp>
    <dsp:sp modelId="{4FB88600-CD24-4B56-83A8-B1AEC2745953}">
      <dsp:nvSpPr>
        <dsp:cNvPr id="0" name=""/>
        <dsp:cNvSpPr/>
      </dsp:nvSpPr>
      <dsp:spPr>
        <a:xfrm>
          <a:off x="880595" y="3660885"/>
          <a:ext cx="2800998" cy="8036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Завершение проектов</a:t>
          </a:r>
        </a:p>
      </dsp:txBody>
      <dsp:txXfrm>
        <a:off x="904132" y="3684422"/>
        <a:ext cx="2022412" cy="756535"/>
      </dsp:txXfrm>
    </dsp:sp>
    <dsp:sp modelId="{C7FB6CC4-3CD9-4D08-8522-3467E2D25DA9}">
      <dsp:nvSpPr>
        <dsp:cNvPr id="0" name=""/>
        <dsp:cNvSpPr/>
      </dsp:nvSpPr>
      <dsp:spPr>
        <a:xfrm>
          <a:off x="2322585" y="5870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440113" y="587081"/>
        <a:ext cx="287289" cy="393065"/>
      </dsp:txXfrm>
    </dsp:sp>
    <dsp:sp modelId="{FA0D9F03-6226-45AA-A07A-F0A7875F52B8}">
      <dsp:nvSpPr>
        <dsp:cNvPr id="0" name=""/>
        <dsp:cNvSpPr/>
      </dsp:nvSpPr>
      <dsp:spPr>
        <a:xfrm>
          <a:off x="2531751" y="1502302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649279" y="1502302"/>
        <a:ext cx="287289" cy="393065"/>
      </dsp:txXfrm>
    </dsp:sp>
    <dsp:sp modelId="{BFBF0398-B9CD-4F35-A315-83DDCEED2D17}">
      <dsp:nvSpPr>
        <dsp:cNvPr id="0" name=""/>
        <dsp:cNvSpPr/>
      </dsp:nvSpPr>
      <dsp:spPr>
        <a:xfrm>
          <a:off x="2740916" y="2404130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858444" y="2404130"/>
        <a:ext cx="287289" cy="393065"/>
      </dsp:txXfrm>
    </dsp:sp>
    <dsp:sp modelId="{735F41C8-7799-42D2-9BB5-C97EAF70669C}">
      <dsp:nvSpPr>
        <dsp:cNvPr id="0" name=""/>
        <dsp:cNvSpPr/>
      </dsp:nvSpPr>
      <dsp:spPr>
        <a:xfrm>
          <a:off x="2950082" y="33282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3067610" y="3328281"/>
        <a:ext cx="287289" cy="3930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893810" y="1749794"/>
          <a:ext cx="2138637" cy="2138637"/>
        </a:xfrm>
        <a:prstGeom prst="gear9">
          <a:avLst/>
        </a:prstGeom>
        <a:solidFill>
          <a:srgbClr val="FF99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Министерства НО</a:t>
          </a:r>
        </a:p>
      </dsp:txBody>
      <dsp:txXfrm>
        <a:off x="2323771" y="2250760"/>
        <a:ext cx="1278715" cy="1099303"/>
      </dsp:txXfrm>
    </dsp:sp>
    <dsp:sp modelId="{72E80FAE-0B13-45A7-90DF-7A776DB2FE20}">
      <dsp:nvSpPr>
        <dsp:cNvPr id="0" name=""/>
        <dsp:cNvSpPr/>
      </dsp:nvSpPr>
      <dsp:spPr>
        <a:xfrm>
          <a:off x="1326954" y="781341"/>
          <a:ext cx="1555372" cy="1555372"/>
        </a:xfrm>
        <a:prstGeom prst="gear6">
          <a:avLst/>
        </a:prstGeom>
        <a:solidFill>
          <a:srgbClr val="3399FF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Структурные подразделения администрации</a:t>
          </a:r>
        </a:p>
      </dsp:txBody>
      <dsp:txXfrm>
        <a:off x="1718524" y="1175277"/>
        <a:ext cx="772232" cy="767500"/>
      </dsp:txXfrm>
    </dsp:sp>
    <dsp:sp modelId="{1ED6E249-5F44-4283-8D6F-3A8465A4CE28}">
      <dsp:nvSpPr>
        <dsp:cNvPr id="0" name=""/>
        <dsp:cNvSpPr/>
      </dsp:nvSpPr>
      <dsp:spPr>
        <a:xfrm rot="20700000">
          <a:off x="2320004" y="171249"/>
          <a:ext cx="1523947" cy="1523947"/>
        </a:xfrm>
        <a:prstGeom prst="gear6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Подведомственные учреждения</a:t>
          </a:r>
        </a:p>
      </dsp:txBody>
      <dsp:txXfrm rot="-20700000">
        <a:off x="2654250" y="505496"/>
        <a:ext cx="855455" cy="855455"/>
      </dsp:txXfrm>
    </dsp:sp>
    <dsp:sp modelId="{A50E133E-5938-4087-8184-608D59CD9A45}">
      <dsp:nvSpPr>
        <dsp:cNvPr id="0" name=""/>
        <dsp:cNvSpPr/>
      </dsp:nvSpPr>
      <dsp:spPr>
        <a:xfrm>
          <a:off x="1726038" y="1428964"/>
          <a:ext cx="2737456" cy="2737456"/>
        </a:xfrm>
        <a:prstGeom prst="circularArrow">
          <a:avLst>
            <a:gd name="adj1" fmla="val 4688"/>
            <a:gd name="adj2" fmla="val 299029"/>
            <a:gd name="adj3" fmla="val 2508533"/>
            <a:gd name="adj4" fmla="val 15877818"/>
            <a:gd name="adj5" fmla="val 5469"/>
          </a:avLst>
        </a:prstGeom>
        <a:solidFill>
          <a:srgbClr val="FF99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817570" y="508810"/>
          <a:ext cx="1988932" cy="198893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3399FF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2031988" y="-100808"/>
          <a:ext cx="2144470" cy="21444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2922CC-7B79-409C-8E3A-D5D7E807EF18}">
      <dsp:nvSpPr>
        <dsp:cNvPr id="0" name=""/>
        <dsp:cNvSpPr/>
      </dsp:nvSpPr>
      <dsp:spPr>
        <a:xfrm>
          <a:off x="546504" y="266249"/>
          <a:ext cx="1997141" cy="693581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896D5-EC33-4032-A9CF-D2CC1FC93D4F}">
      <dsp:nvSpPr>
        <dsp:cNvPr id="0" name=""/>
        <dsp:cNvSpPr/>
      </dsp:nvSpPr>
      <dsp:spPr>
        <a:xfrm>
          <a:off x="1354650" y="1764447"/>
          <a:ext cx="387043" cy="648000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3F843-F9F0-45C1-99F3-AE71B98D031E}">
      <dsp:nvSpPr>
        <dsp:cNvPr id="0" name=""/>
        <dsp:cNvSpPr/>
      </dsp:nvSpPr>
      <dsp:spPr>
        <a:xfrm>
          <a:off x="619268" y="2162759"/>
          <a:ext cx="1857806" cy="464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619268" y="2162759"/>
        <a:ext cx="1857806" cy="464451"/>
      </dsp:txXfrm>
    </dsp:sp>
    <dsp:sp modelId="{931A59DD-80C6-4D20-A752-8A35D8E3F6B5}">
      <dsp:nvSpPr>
        <dsp:cNvPr id="0" name=""/>
        <dsp:cNvSpPr/>
      </dsp:nvSpPr>
      <dsp:spPr>
        <a:xfrm>
          <a:off x="1272597" y="1013396"/>
          <a:ext cx="696677" cy="6966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Доходы...</a:t>
          </a:r>
        </a:p>
      </dsp:txBody>
      <dsp:txXfrm>
        <a:off x="1374623" y="1115422"/>
        <a:ext cx="492625" cy="492625"/>
      </dsp:txXfrm>
    </dsp:sp>
    <dsp:sp modelId="{B01EA19D-3593-4020-8BD5-9BEB259A2333}">
      <dsp:nvSpPr>
        <dsp:cNvPr id="0" name=""/>
        <dsp:cNvSpPr/>
      </dsp:nvSpPr>
      <dsp:spPr>
        <a:xfrm>
          <a:off x="774086" y="490734"/>
          <a:ext cx="696677" cy="696677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876112" y="592760"/>
        <a:ext cx="492625" cy="492625"/>
      </dsp:txXfrm>
    </dsp:sp>
    <dsp:sp modelId="{1E0F638F-DB82-48A6-8F42-930BAE2CACFC}">
      <dsp:nvSpPr>
        <dsp:cNvPr id="0" name=""/>
        <dsp:cNvSpPr/>
      </dsp:nvSpPr>
      <dsp:spPr>
        <a:xfrm>
          <a:off x="1486245" y="322292"/>
          <a:ext cx="696677" cy="696677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588271" y="424318"/>
        <a:ext cx="492625" cy="492625"/>
      </dsp:txXfrm>
    </dsp:sp>
    <dsp:sp modelId="{D5A695FC-88FE-4C70-8823-4BC875F04E0E}">
      <dsp:nvSpPr>
        <dsp:cNvPr id="0" name=""/>
        <dsp:cNvSpPr/>
      </dsp:nvSpPr>
      <dsp:spPr>
        <a:xfrm>
          <a:off x="486862" y="141166"/>
          <a:ext cx="2167440" cy="173395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19220-6B55-4609-9055-531335A62029}">
      <dsp:nvSpPr>
        <dsp:cNvPr id="0" name=""/>
        <dsp:cNvSpPr/>
      </dsp:nvSpPr>
      <dsp:spPr>
        <a:xfrm>
          <a:off x="1105525" y="790838"/>
          <a:ext cx="1073729" cy="10739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0E2D6-4B38-4433-8792-22B376586F5A}">
      <dsp:nvSpPr>
        <dsp:cNvPr id="0" name=""/>
        <dsp:cNvSpPr/>
      </dsp:nvSpPr>
      <dsp:spPr>
        <a:xfrm>
          <a:off x="1475656" y="280570"/>
          <a:ext cx="318889" cy="318685"/>
        </a:xfrm>
        <a:prstGeom prst="donut">
          <a:avLst>
            <a:gd name="adj" fmla="val 746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6EAA3-32AE-4F1C-862C-E0C29DFEC5A5}">
      <dsp:nvSpPr>
        <dsp:cNvPr id="0" name=""/>
        <dsp:cNvSpPr/>
      </dsp:nvSpPr>
      <dsp:spPr>
        <a:xfrm>
          <a:off x="1146787" y="832049"/>
          <a:ext cx="991652" cy="99148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F03F6-14A3-4B28-9F12-896ED3841DC1}">
      <dsp:nvSpPr>
        <dsp:cNvPr id="0" name=""/>
        <dsp:cNvSpPr/>
      </dsp:nvSpPr>
      <dsp:spPr>
        <a:xfrm>
          <a:off x="2257295" y="993723"/>
          <a:ext cx="561981" cy="561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1C647-8CF4-4F99-B561-E49E4AADFF42}">
      <dsp:nvSpPr>
        <dsp:cNvPr id="0" name=""/>
        <dsp:cNvSpPr/>
      </dsp:nvSpPr>
      <dsp:spPr>
        <a:xfrm>
          <a:off x="2290485" y="1026915"/>
          <a:ext cx="495602" cy="49564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342D9E-DB10-448B-A311-E331AA216BBD}">
      <dsp:nvSpPr>
        <dsp:cNvPr id="0" name=""/>
        <dsp:cNvSpPr/>
      </dsp:nvSpPr>
      <dsp:spPr>
        <a:xfrm>
          <a:off x="2037526" y="200646"/>
          <a:ext cx="720304" cy="7205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D14B6-B137-42F5-9FFD-B7B8232940CE}">
      <dsp:nvSpPr>
        <dsp:cNvPr id="0" name=""/>
        <dsp:cNvSpPr/>
      </dsp:nvSpPr>
      <dsp:spPr>
        <a:xfrm>
          <a:off x="3066838" y="504056"/>
          <a:ext cx="235915" cy="236076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20F72-927A-498F-BD89-8EA159C51FA3}">
      <dsp:nvSpPr>
        <dsp:cNvPr id="0" name=""/>
        <dsp:cNvSpPr/>
      </dsp:nvSpPr>
      <dsp:spPr>
        <a:xfrm>
          <a:off x="2876237" y="1557995"/>
          <a:ext cx="177160" cy="176964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98B97-F917-42BF-83A1-A16E2A97C940}">
      <dsp:nvSpPr>
        <dsp:cNvPr id="0" name=""/>
        <dsp:cNvSpPr/>
      </dsp:nvSpPr>
      <dsp:spPr>
        <a:xfrm>
          <a:off x="2075649" y="238687"/>
          <a:ext cx="644507" cy="64445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8A56D-F4EA-4967-92D0-C66256CFE180}">
      <dsp:nvSpPr>
        <dsp:cNvPr id="0" name=""/>
        <dsp:cNvSpPr/>
      </dsp:nvSpPr>
      <dsp:spPr>
        <a:xfrm>
          <a:off x="43456" y="238687"/>
          <a:ext cx="1593551" cy="517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" numCol="1" spcCol="1270" anchor="b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43456" y="238687"/>
        <a:ext cx="1593551" cy="517467"/>
      </dsp:txXfrm>
    </dsp:sp>
    <dsp:sp modelId="{B29D8D6D-D87E-4568-AE59-360C69720DF9}">
      <dsp:nvSpPr>
        <dsp:cNvPr id="0" name=""/>
        <dsp:cNvSpPr/>
      </dsp:nvSpPr>
      <dsp:spPr>
        <a:xfrm>
          <a:off x="2934992" y="1026915"/>
          <a:ext cx="1593551" cy="495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934992" y="1026915"/>
        <a:ext cx="1593551" cy="495649"/>
      </dsp:txXfrm>
    </dsp:sp>
    <dsp:sp modelId="{E43AFAF8-6198-4853-96D8-021F28B73F6A}">
      <dsp:nvSpPr>
        <dsp:cNvPr id="0" name=""/>
        <dsp:cNvSpPr/>
      </dsp:nvSpPr>
      <dsp:spPr>
        <a:xfrm>
          <a:off x="2876237" y="238687"/>
          <a:ext cx="1593551" cy="644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876237" y="238687"/>
        <a:ext cx="1593551" cy="6444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3E017-E65A-414A-8CEA-14F70F69820C}">
      <dsp:nvSpPr>
        <dsp:cNvPr id="0" name=""/>
        <dsp:cNvSpPr/>
      </dsp:nvSpPr>
      <dsp:spPr>
        <a:xfrm>
          <a:off x="1360341" y="1031620"/>
          <a:ext cx="1561944" cy="1106000"/>
        </a:xfrm>
        <a:prstGeom prst="gear9">
          <a:avLst/>
        </a:prstGeom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>
              <a:solidFill>
                <a:schemeClr val="tx1"/>
              </a:solidFill>
            </a:rPr>
            <a:t>Обязательства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640284" y="1290695"/>
        <a:ext cx="1002058" cy="568507"/>
      </dsp:txXfrm>
    </dsp:sp>
    <dsp:sp modelId="{9B8DF4C7-E09D-493F-831B-2F1DB46F3E08}">
      <dsp:nvSpPr>
        <dsp:cNvPr id="0" name=""/>
        <dsp:cNvSpPr/>
      </dsp:nvSpPr>
      <dsp:spPr>
        <a:xfrm>
          <a:off x="0" y="843142"/>
          <a:ext cx="1561971" cy="1191274"/>
        </a:xfrm>
        <a:prstGeom prst="gear6">
          <a:avLst/>
        </a:prstGeom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>
              <a:solidFill>
                <a:schemeClr val="tx1"/>
              </a:solidFill>
            </a:rPr>
            <a:t>Доходы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353792" y="1144861"/>
        <a:ext cx="854387" cy="587836"/>
      </dsp:txXfrm>
    </dsp:sp>
    <dsp:sp modelId="{ACB21393-CB6F-4A06-A86D-6B249075A13F}">
      <dsp:nvSpPr>
        <dsp:cNvPr id="0" name=""/>
        <dsp:cNvSpPr/>
      </dsp:nvSpPr>
      <dsp:spPr>
        <a:xfrm rot="20700000">
          <a:off x="985789" y="195861"/>
          <a:ext cx="1312184" cy="980721"/>
        </a:xfrm>
        <a:prstGeom prst="gear6">
          <a:avLst/>
        </a:prstGeom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1293250" y="391302"/>
        <a:ext cx="697263" cy="589839"/>
      </dsp:txXfrm>
    </dsp:sp>
    <dsp:sp modelId="{F2B5B665-AB4A-47CC-B6DB-817AA4C46A73}">
      <dsp:nvSpPr>
        <dsp:cNvPr id="0" name=""/>
        <dsp:cNvSpPr/>
      </dsp:nvSpPr>
      <dsp:spPr>
        <a:xfrm>
          <a:off x="1249894" y="854220"/>
          <a:ext cx="1459569" cy="1459569"/>
        </a:xfrm>
        <a:prstGeom prst="circularArrow">
          <a:avLst>
            <a:gd name="adj1" fmla="val 4688"/>
            <a:gd name="adj2" fmla="val 299029"/>
            <a:gd name="adj3" fmla="val 2426801"/>
            <a:gd name="adj4" fmla="val 1606932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DE67D-4C5D-49C6-8E8A-F8C623366E45}">
      <dsp:nvSpPr>
        <dsp:cNvPr id="0" name=""/>
        <dsp:cNvSpPr/>
      </dsp:nvSpPr>
      <dsp:spPr>
        <a:xfrm>
          <a:off x="548676" y="570562"/>
          <a:ext cx="1060468" cy="10604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6B533-36EA-4E08-A889-EA4EBD8DD62B}">
      <dsp:nvSpPr>
        <dsp:cNvPr id="0" name=""/>
        <dsp:cNvSpPr/>
      </dsp:nvSpPr>
      <dsp:spPr>
        <a:xfrm>
          <a:off x="972086" y="3944"/>
          <a:ext cx="1143398" cy="114339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0.67524</cdr:x>
      <cdr:y>0.25638</cdr:y>
    </cdr:from>
    <cdr:to>
      <cdr:x>0.89826</cdr:x>
      <cdr:y>0.66489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5694625" y="795986"/>
          <a:ext cx="1880800" cy="126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0.47609</cdr:x>
      <cdr:y>0.01458</cdr:y>
    </cdr:from>
    <cdr:to>
      <cdr:x>0.52276</cdr:x>
      <cdr:y>0.07515</cdr:y>
    </cdr:to>
    <cdr:sp macro="" textlink="">
      <cdr:nvSpPr>
        <cdr:cNvPr id="13" name="Стрелка: шеврон 12">
          <a:extLst xmlns:a="http://schemas.openxmlformats.org/drawingml/2006/main">
            <a:ext uri="{FF2B5EF4-FFF2-40B4-BE49-F238E27FC236}">
              <a16:creationId xmlns:a16="http://schemas.microsoft.com/office/drawing/2014/main" id="{FB11B63D-27CB-4FEA-AA3B-2A3457222214}"/>
            </a:ext>
          </a:extLst>
        </cdr:cNvPr>
        <cdr:cNvSpPr/>
      </cdr:nvSpPr>
      <cdr:spPr>
        <a:xfrm xmlns:a="http://schemas.openxmlformats.org/drawingml/2006/main">
          <a:off x="4216548" y="87179"/>
          <a:ext cx="413348" cy="362263"/>
        </a:xfrm>
        <a:prstGeom xmlns:a="http://schemas.openxmlformats.org/drawingml/2006/main" prst="chevron">
          <a:avLst/>
        </a:prstGeom>
        <a:pattFill xmlns:a="http://schemas.openxmlformats.org/drawingml/2006/main" prst="ltDnDiag">
          <a:fgClr>
            <a:schemeClr val="accent2">
              <a:lumMod val="75000"/>
            </a:schemeClr>
          </a:fgClr>
          <a:bgClr>
            <a:schemeClr val="bg1"/>
          </a:bgClr>
        </a:patt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0.04671</cdr:x>
      <cdr:y>0.06913</cdr:y>
    </cdr:from>
    <cdr:to>
      <cdr:x>0.54267</cdr:x>
      <cdr:y>0.79234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83518D0-DD78-468A-BACE-13FDDA715774}"/>
            </a:ext>
          </a:extLst>
        </cdr:cNvPr>
        <cdr:cNvSpPr txBox="1"/>
      </cdr:nvSpPr>
      <cdr:spPr>
        <a:xfrm xmlns:a="http://schemas.openxmlformats.org/drawingml/2006/main">
          <a:off x="417718" y="407526"/>
          <a:ext cx="4435224" cy="4263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Бюджет района на 2020 год и на плановый период 2021 и 2022 годов сформирован в программном формате на основе </a:t>
          </a:r>
        </a:p>
        <a:p xmlns:a="http://schemas.openxmlformats.org/drawingml/2006/main">
          <a:pPr algn="ctr"/>
          <a:r>
            <a:rPr lang="ru-RU" sz="3200" b="1" dirty="0"/>
            <a:t>3 государственных  и 16 муниципальных программ </a:t>
          </a:r>
        </a:p>
        <a:p xmlns:a="http://schemas.openxmlformats.org/drawingml/2006/main">
          <a:pPr algn="ctr"/>
          <a:r>
            <a:rPr lang="ru-RU" sz="1600" dirty="0"/>
            <a:t>(более подробную информацию по интересующим муниципальным программам можно найти на сайте администрации района </a:t>
          </a:r>
          <a:r>
            <a:rPr lang="en-US" sz="1600" b="1" dirty="0">
              <a:solidFill>
                <a:srgbClr val="0000FF"/>
              </a:solidFill>
            </a:rPr>
            <a:t>http://dk.nnov.ru/municipalnye-programmy/</a:t>
          </a:r>
          <a:r>
            <a:rPr lang="ru-RU" sz="1600" b="1" dirty="0">
              <a:solidFill>
                <a:schemeClr val="tx1"/>
              </a:solidFill>
            </a:rPr>
            <a:t>)</a:t>
          </a:r>
          <a:endParaRPr lang="ru-RU" sz="1600" b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0.35523</cdr:x>
      <cdr:y>0.29525</cdr:y>
    </cdr:from>
    <cdr:to>
      <cdr:x>0.50158</cdr:x>
      <cdr:y>0.42769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601DFC1-902D-42F9-BF71-77FE15B8CC3C}"/>
            </a:ext>
          </a:extLst>
        </cdr:cNvPr>
        <cdr:cNvSpPr txBox="1"/>
      </cdr:nvSpPr>
      <cdr:spPr>
        <a:xfrm xmlns:a="http://schemas.openxmlformats.org/drawingml/2006/main">
          <a:off x="3146150" y="1765821"/>
          <a:ext cx="1296143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0.55984</cdr:x>
      <cdr:y>0.07853</cdr:y>
    </cdr:from>
    <cdr:to>
      <cdr:x>0.98959</cdr:x>
      <cdr:y>0.19939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5E074CEC-91ED-45A2-B4B5-84637E44FE3A}"/>
            </a:ext>
          </a:extLst>
        </cdr:cNvPr>
        <cdr:cNvSpPr/>
      </cdr:nvSpPr>
      <cdr:spPr>
        <a:xfrm xmlns:a="http://schemas.openxmlformats.org/drawingml/2006/main">
          <a:off x="5006484" y="487825"/>
          <a:ext cx="3843127" cy="75074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619D89A6-49EB-4B99-9CBB-313A93B89150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D40B38CB-F8D2-4536-8AD1-76CB165C0F93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0.65354</cdr:x>
      <cdr:y>0.08944</cdr:y>
    </cdr:from>
    <cdr:to>
      <cdr:x>1</cdr:x>
      <cdr:y>0.19938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037564CE-BF7B-4D2A-802E-323D8A53B657}"/>
            </a:ext>
          </a:extLst>
        </cdr:cNvPr>
        <cdr:cNvSpPr txBox="1"/>
      </cdr:nvSpPr>
      <cdr:spPr>
        <a:xfrm xmlns:a="http://schemas.openxmlformats.org/drawingml/2006/main">
          <a:off x="5844381" y="555609"/>
          <a:ext cx="3098323" cy="682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Осуществление бюджетных расходов посредством финансирования государственных и муниципальных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0.56557</cdr:x>
      <cdr:y>0.20904</cdr:y>
    </cdr:from>
    <cdr:to>
      <cdr:x>0.99029</cdr:x>
      <cdr:y>0.32496</cdr:y>
    </cdr:to>
    <cdr:sp macro="" textlink="">
      <cdr:nvSpPr>
        <cdr:cNvPr id="16" name="Прямоугольник: скругленные углы 15">
          <a:extLst xmlns:a="http://schemas.openxmlformats.org/drawingml/2006/main">
            <a:ext uri="{FF2B5EF4-FFF2-40B4-BE49-F238E27FC236}">
              <a16:creationId xmlns:a16="http://schemas.microsoft.com/office/drawing/2014/main" id="{F4368337-68CD-4D1C-AA2C-DC582A624A03}"/>
            </a:ext>
          </a:extLst>
        </cdr:cNvPr>
        <cdr:cNvSpPr/>
      </cdr:nvSpPr>
      <cdr:spPr>
        <a:xfrm xmlns:a="http://schemas.openxmlformats.org/drawingml/2006/main">
          <a:off x="5057726" y="1298555"/>
          <a:ext cx="3798145" cy="72008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0.65958</cdr:x>
      <cdr:y>0.22063</cdr:y>
    </cdr:from>
    <cdr:to>
      <cdr:x>0.97769</cdr:x>
      <cdr:y>0.30178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606682FF-C3F3-4226-981D-8859B8C187F9}"/>
            </a:ext>
          </a:extLst>
        </cdr:cNvPr>
        <cdr:cNvSpPr txBox="1"/>
      </cdr:nvSpPr>
      <cdr:spPr>
        <a:xfrm xmlns:a="http://schemas.openxmlformats.org/drawingml/2006/main">
          <a:off x="5898429" y="1370563"/>
          <a:ext cx="28447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Исполнение бюджета в программной </a:t>
          </a:r>
        </a:p>
        <a:p xmlns:a="http://schemas.openxmlformats.org/drawingml/2006/main">
          <a:r>
            <a:rPr lang="ru-RU" dirty="0"/>
            <a:t>классификации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0.33655</cdr:y>
    </cdr:from>
    <cdr:to>
      <cdr:x>0.99029</cdr:x>
      <cdr:y>0.45247</cdr:y>
    </cdr:to>
    <cdr:sp macro="" textlink="">
      <cdr:nvSpPr>
        <cdr:cNvPr id="18" name="Прямоугольник: скругленные углы 17">
          <a:extLst xmlns:a="http://schemas.openxmlformats.org/drawingml/2006/main">
            <a:ext uri="{FF2B5EF4-FFF2-40B4-BE49-F238E27FC236}">
              <a16:creationId xmlns:a16="http://schemas.microsoft.com/office/drawing/2014/main" id="{8E8EE8A9-BF6E-4D3A-989E-001725FA9809}"/>
            </a:ext>
          </a:extLst>
        </cdr:cNvPr>
        <cdr:cNvSpPr/>
      </cdr:nvSpPr>
      <cdr:spPr>
        <a:xfrm xmlns:a="http://schemas.openxmlformats.org/drawingml/2006/main">
          <a:off x="5099578" y="2090644"/>
          <a:ext cx="3756293" cy="720079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0.65299</cdr:x>
      <cdr:y>0.33655</cdr:y>
    </cdr:from>
    <cdr:to>
      <cdr:x>0.9937</cdr:x>
      <cdr:y>0.46406</cdr:y>
    </cdr:to>
    <cdr:sp macro="" textlink="">
      <cdr:nvSpPr>
        <cdr:cNvPr id="20" name="TextBox 19">
          <a:extLst xmlns:a="http://schemas.openxmlformats.org/drawingml/2006/main">
            <a:ext uri="{FF2B5EF4-FFF2-40B4-BE49-F238E27FC236}">
              <a16:creationId xmlns:a16="http://schemas.microsoft.com/office/drawing/2014/main" id="{AE5AE11A-F2DF-4E44-91F7-F492E9E0B967}"/>
            </a:ext>
          </a:extLst>
        </cdr:cNvPr>
        <cdr:cNvSpPr txBox="1"/>
      </cdr:nvSpPr>
      <cdr:spPr>
        <a:xfrm xmlns:a="http://schemas.openxmlformats.org/drawingml/2006/main">
          <a:off x="5839507" y="2090643"/>
          <a:ext cx="304686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Взаимосвязь бюджетных расходов с результатами реализации государственных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0.46406</cdr:y>
    </cdr:from>
    <cdr:to>
      <cdr:x>0.99029</cdr:x>
      <cdr:y>0.57998</cdr:y>
    </cdr:to>
    <cdr:sp macro="" textlink="">
      <cdr:nvSpPr>
        <cdr:cNvPr id="23" name="Прямоугольник: скругленные углы 22">
          <a:extLst xmlns:a="http://schemas.openxmlformats.org/drawingml/2006/main">
            <a:ext uri="{FF2B5EF4-FFF2-40B4-BE49-F238E27FC236}">
              <a16:creationId xmlns:a16="http://schemas.microsoft.com/office/drawing/2014/main" id="{55191188-0E00-49F5-BD7F-61F0833E5769}"/>
            </a:ext>
          </a:extLst>
        </cdr:cNvPr>
        <cdr:cNvSpPr/>
      </cdr:nvSpPr>
      <cdr:spPr>
        <a:xfrm xmlns:a="http://schemas.openxmlformats.org/drawingml/2006/main">
          <a:off x="5099578" y="2882732"/>
          <a:ext cx="3756293" cy="72008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0.66612</cdr:x>
      <cdr:y>0.47565</cdr:y>
    </cdr:from>
    <cdr:to>
      <cdr:x>0.98076</cdr:x>
      <cdr:y>0.57998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BB4D901E-50D0-4440-9008-76482428A7E7}"/>
            </a:ext>
          </a:extLst>
        </cdr:cNvPr>
        <cdr:cNvSpPr txBox="1"/>
      </cdr:nvSpPr>
      <cdr:spPr>
        <a:xfrm xmlns:a="http://schemas.openxmlformats.org/drawingml/2006/main">
          <a:off x="5956914" y="2954740"/>
          <a:ext cx="281373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Мониторинг показателей исполнения</a:t>
          </a:r>
        </a:p>
        <a:p xmlns:a="http://schemas.openxmlformats.org/drawingml/2006/main">
          <a:r>
            <a:rPr lang="ru-RU" dirty="0"/>
            <a:t> целевых программ, оценка эффективности </a:t>
          </a:r>
        </a:p>
        <a:p xmlns:a="http://schemas.openxmlformats.org/drawingml/2006/main">
          <a:r>
            <a:rPr lang="ru-RU" dirty="0"/>
            <a:t>бюджетных расходов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0.57247</cdr:x>
      <cdr:y>0.59157</cdr:y>
    </cdr:from>
    <cdr:to>
      <cdr:x>0.99118</cdr:x>
      <cdr:y>0.6959</cdr:y>
    </cdr:to>
    <cdr:sp macro="" textlink="">
      <cdr:nvSpPr>
        <cdr:cNvPr id="25" name="Прямоугольник: скругленные углы 24">
          <a:extLst xmlns:a="http://schemas.openxmlformats.org/drawingml/2006/main">
            <a:ext uri="{FF2B5EF4-FFF2-40B4-BE49-F238E27FC236}">
              <a16:creationId xmlns:a16="http://schemas.microsoft.com/office/drawing/2014/main" id="{DA1123B4-13A9-47AA-B14C-CCCCAB453588}"/>
            </a:ext>
          </a:extLst>
        </cdr:cNvPr>
        <cdr:cNvSpPr/>
      </cdr:nvSpPr>
      <cdr:spPr>
        <a:xfrm xmlns:a="http://schemas.openxmlformats.org/drawingml/2006/main">
          <a:off x="5119426" y="3674819"/>
          <a:ext cx="3744416" cy="64807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26" name="TextBox 25">
          <a:extLst xmlns:a="http://schemas.openxmlformats.org/drawingml/2006/main">
            <a:ext uri="{FF2B5EF4-FFF2-40B4-BE49-F238E27FC236}">
              <a16:creationId xmlns:a16="http://schemas.microsoft.com/office/drawing/2014/main" id="{80AFB10A-B250-427E-95B0-78A3D5B120EC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0.65795</cdr:x>
      <cdr:y>0.60317</cdr:y>
    </cdr:from>
    <cdr:to>
      <cdr:x>0.9937</cdr:x>
      <cdr:y>0.67272</cdr:y>
    </cdr:to>
    <cdr:sp macro="" textlink="">
      <cdr:nvSpPr>
        <cdr:cNvPr id="27" name="TextBox 26">
          <a:extLst xmlns:a="http://schemas.openxmlformats.org/drawingml/2006/main">
            <a:ext uri="{FF2B5EF4-FFF2-40B4-BE49-F238E27FC236}">
              <a16:creationId xmlns:a16="http://schemas.microsoft.com/office/drawing/2014/main" id="{3ED805CC-FD16-4144-BE99-B6C4E6BE0B93}"/>
            </a:ext>
          </a:extLst>
        </cdr:cNvPr>
        <cdr:cNvSpPr txBox="1"/>
      </cdr:nvSpPr>
      <cdr:spPr>
        <a:xfrm xmlns:a="http://schemas.openxmlformats.org/drawingml/2006/main">
          <a:off x="5883833" y="3746827"/>
          <a:ext cx="3002533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Повышение качества бюджетного планирования и исполнения бюджета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0.57301</cdr:x>
      <cdr:y>0.09774</cdr:y>
    </cdr:from>
    <cdr:to>
      <cdr:x>0.63805</cdr:x>
      <cdr:y>0.18202</cdr:y>
    </cdr:to>
    <cdr:sp macro="" textlink="">
      <cdr:nvSpPr>
        <cdr:cNvPr id="29" name="Овал 28">
          <a:extLst xmlns:a="http://schemas.openxmlformats.org/drawingml/2006/main">
            <a:ext uri="{FF2B5EF4-FFF2-40B4-BE49-F238E27FC236}">
              <a16:creationId xmlns:a16="http://schemas.microsoft.com/office/drawing/2014/main" id="{C9BCF035-1A8B-4E6B-8DE9-EF7688CE9989}"/>
            </a:ext>
          </a:extLst>
        </cdr:cNvPr>
        <cdr:cNvSpPr/>
      </cdr:nvSpPr>
      <cdr:spPr>
        <a:xfrm xmlns:a="http://schemas.openxmlformats.org/drawingml/2006/main">
          <a:off x="5124301" y="607146"/>
          <a:ext cx="581634" cy="523543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0.58107</cdr:x>
      <cdr:y>0.22063</cdr:y>
    </cdr:from>
    <cdr:to>
      <cdr:x>0.64611</cdr:x>
      <cdr:y>0.30491</cdr:y>
    </cdr:to>
    <cdr:sp macro="" textlink="">
      <cdr:nvSpPr>
        <cdr:cNvPr id="30" name="Овал 29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6309" y="1370563"/>
          <a:ext cx="581633" cy="52354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0.34814</cdr:y>
    </cdr:from>
    <cdr:to>
      <cdr:x>0.64556</cdr:x>
      <cdr:y>0.43243</cdr:y>
    </cdr:to>
    <cdr:sp macro="" textlink="">
      <cdr:nvSpPr>
        <cdr:cNvPr id="31" name="Овал 30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2162651"/>
          <a:ext cx="581633" cy="52360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0.47565</cdr:y>
    </cdr:from>
    <cdr:to>
      <cdr:x>0.64556</cdr:x>
      <cdr:y>0.55993</cdr:y>
    </cdr:to>
    <cdr:sp macro="" textlink="">
      <cdr:nvSpPr>
        <cdr:cNvPr id="32" name="Овал 31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2954739"/>
          <a:ext cx="581633" cy="52354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0.60317</cdr:y>
    </cdr:from>
    <cdr:to>
      <cdr:x>0.64556</cdr:x>
      <cdr:y>0.68431</cdr:y>
    </cdr:to>
    <cdr:sp macro="" textlink="">
      <cdr:nvSpPr>
        <cdr:cNvPr id="33" name="Овал 32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3746827"/>
          <a:ext cx="581633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0.58107</cdr:x>
      <cdr:y>0.12182</cdr:y>
    </cdr:from>
    <cdr:to>
      <cdr:x>0.62985</cdr:x>
      <cdr:y>0.15794</cdr:y>
    </cdr:to>
    <cdr:sp macro="" textlink="">
      <cdr:nvSpPr>
        <cdr:cNvPr id="34" name="Стрелка: вправо 33">
          <a:extLst xmlns:a="http://schemas.openxmlformats.org/drawingml/2006/main">
            <a:ext uri="{FF2B5EF4-FFF2-40B4-BE49-F238E27FC236}">
              <a16:creationId xmlns:a16="http://schemas.microsoft.com/office/drawing/2014/main" id="{26CF04B2-31FA-496F-9894-247D99A2FF25}"/>
            </a:ext>
          </a:extLst>
        </cdr:cNvPr>
        <cdr:cNvSpPr/>
      </cdr:nvSpPr>
      <cdr:spPr>
        <a:xfrm xmlns:a="http://schemas.openxmlformats.org/drawingml/2006/main">
          <a:off x="5196309" y="756730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0.58912</cdr:x>
      <cdr:y>0.24382</cdr:y>
    </cdr:from>
    <cdr:to>
      <cdr:x>0.6379</cdr:x>
      <cdr:y>0.27994</cdr:y>
    </cdr:to>
    <cdr:sp macro="" textlink="">
      <cdr:nvSpPr>
        <cdr:cNvPr id="35" name="Стрелка: вправо 34">
          <a:extLst xmlns:a="http://schemas.openxmlformats.org/drawingml/2006/main">
            <a:ext uri="{FF2B5EF4-FFF2-40B4-BE49-F238E27FC236}">
              <a16:creationId xmlns:a16="http://schemas.microsoft.com/office/drawing/2014/main" id="{BA00AA79-7837-4815-834C-05B961DEB6F4}"/>
            </a:ext>
          </a:extLst>
        </cdr:cNvPr>
        <cdr:cNvSpPr/>
      </cdr:nvSpPr>
      <cdr:spPr>
        <a:xfrm xmlns:a="http://schemas.openxmlformats.org/drawingml/2006/main">
          <a:off x="5268317" y="1514579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0.37577</cdr:y>
    </cdr:from>
    <cdr:to>
      <cdr:x>0.63735</cdr:x>
      <cdr:y>0.4119</cdr:y>
    </cdr:to>
    <cdr:sp macro="" textlink="">
      <cdr:nvSpPr>
        <cdr:cNvPr id="36" name="Стрелка: вправо 35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2334257"/>
          <a:ext cx="436225" cy="22443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0.50143</cdr:y>
    </cdr:from>
    <cdr:to>
      <cdr:x>0.63735</cdr:x>
      <cdr:y>0.53755</cdr:y>
    </cdr:to>
    <cdr:sp macro="" textlink="">
      <cdr:nvSpPr>
        <cdr:cNvPr id="37" name="Стрелка: вправо 36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3114863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0.62635</cdr:y>
    </cdr:from>
    <cdr:to>
      <cdr:x>0.63735</cdr:x>
      <cdr:y>0.66247</cdr:y>
    </cdr:to>
    <cdr:sp macro="" textlink="">
      <cdr:nvSpPr>
        <cdr:cNvPr id="38" name="Стрелка: вправо 37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3890843"/>
          <a:ext cx="436225" cy="224376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0.02286</cdr:x>
      <cdr:y>0.382</cdr:y>
    </cdr:from>
    <cdr:to>
      <cdr:x>0.27537</cdr:x>
      <cdr:y>0.48756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542" y="2160239"/>
          <a:ext cx="2248301" cy="596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2800" b="1" dirty="0"/>
        </a:p>
      </cdr:txBody>
    </cdr:sp>
  </cdr:relSizeAnchor>
  <cdr:relSizeAnchor xmlns:cdr="http://schemas.openxmlformats.org/drawingml/2006/chartDrawing">
    <cdr:from>
      <cdr:x>0.01335</cdr:x>
      <cdr:y>0.31834</cdr:y>
    </cdr:from>
    <cdr:to>
      <cdr:x>0.31051</cdr:x>
      <cdr:y>0.45142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18828" y="1800199"/>
          <a:ext cx="2645854" cy="75261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>
              <a:solidFill>
                <a:schemeClr val="tx1"/>
              </a:solidFill>
            </a:rPr>
            <a:t>Изменений в налоговом законодательстве</a:t>
          </a:r>
        </a:p>
      </cdr:txBody>
    </cdr:sp>
  </cdr:relSizeAnchor>
  <cdr:relSizeAnchor xmlns:cdr="http://schemas.openxmlformats.org/drawingml/2006/chartDrawing">
    <cdr:from>
      <cdr:x>0.01335</cdr:x>
      <cdr:y>0.4584</cdr:y>
    </cdr:from>
    <cdr:to>
      <cdr:x>0.98608</cdr:x>
      <cdr:y>0.54754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8828" y="2592287"/>
          <a:ext cx="8660993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3200" b="1" dirty="0"/>
            <a:t>НДФЛ</a:t>
          </a:r>
          <a:r>
            <a:rPr lang="ru-RU" sz="2400" b="1" dirty="0"/>
            <a:t> - основной </a:t>
          </a:r>
          <a:r>
            <a:rPr lang="ru-RU" sz="2400" b="1" dirty="0" err="1"/>
            <a:t>бюджетообразующий</a:t>
          </a:r>
          <a:r>
            <a:rPr lang="ru-RU" sz="2400" b="1" dirty="0"/>
            <a:t> источник  доходов</a:t>
          </a:r>
          <a:endParaRPr lang="ru-RU" sz="28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0.89294</cdr:x>
      <cdr:y>0.92683</cdr:y>
    </cdr:from>
    <cdr:to>
      <cdr:x>0.9905</cdr:x>
      <cdr:y>1</cdr:y>
    </cdr:to>
    <cdr:sp macro="" textlink="">
      <cdr:nvSpPr>
        <cdr:cNvPr id="3" name="Овал 2">
          <a:extLst xmlns:a="http://schemas.openxmlformats.org/drawingml/2006/main">
            <a:ext uri="{FF2B5EF4-FFF2-40B4-BE49-F238E27FC236}">
              <a16:creationId xmlns:a16="http://schemas.microsoft.com/office/drawing/2014/main" id="{2BE576EE-536B-4B73-9286-74458C27DE79}"/>
            </a:ext>
          </a:extLst>
        </cdr:cNvPr>
        <cdr:cNvSpPr/>
      </cdr:nvSpPr>
      <cdr:spPr>
        <a:xfrm xmlns:a="http://schemas.openxmlformats.org/drawingml/2006/main">
          <a:off x="7908740" y="5501118"/>
          <a:ext cx="864088" cy="43429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25</a:t>
          </a:r>
        </a:p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0.07924</cdr:x>
      <cdr:y>0.31174</cdr:y>
    </cdr:from>
    <cdr:to>
      <cdr:x>0.32727</cdr:x>
      <cdr:y>0.57841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60" y="1346866"/>
          <a:ext cx="2196765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823.319,2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0.81908</cdr:x>
      <cdr:y>0.03145</cdr:y>
    </cdr:from>
    <cdr:to>
      <cdr:x>0.87599</cdr:x>
      <cdr:y>0.0989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7254578" y="144403"/>
          <a:ext cx="504051" cy="309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6,7%</a:t>
          </a:r>
        </a:p>
      </cdr:txBody>
    </cdr:sp>
  </cdr:relSizeAnchor>
  <cdr:relSizeAnchor xmlns:cdr="http://schemas.openxmlformats.org/drawingml/2006/chartDrawing">
    <cdr:from>
      <cdr:x>0.82612</cdr:x>
      <cdr:y>0.18619</cdr:y>
    </cdr:from>
    <cdr:to>
      <cdr:x>0.88304</cdr:x>
      <cdr:y>0.24131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7316973" y="853300"/>
          <a:ext cx="504056" cy="252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0,6%</a:t>
          </a:r>
        </a:p>
      </cdr:txBody>
    </cdr:sp>
  </cdr:relSizeAnchor>
  <cdr:relSizeAnchor xmlns:cdr="http://schemas.openxmlformats.org/drawingml/2006/chartDrawing">
    <cdr:from>
      <cdr:x>0.82482</cdr:x>
      <cdr:y>0.0959</cdr:y>
    </cdr:from>
    <cdr:to>
      <cdr:x>0.88173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7305388" y="439488"/>
          <a:ext cx="504056" cy="252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  <cdr:relSizeAnchor xmlns:cdr="http://schemas.openxmlformats.org/drawingml/2006/chartDrawing">
    <cdr:from>
      <cdr:x>0.4065</cdr:x>
      <cdr:y>0.39679</cdr:y>
    </cdr:from>
    <cdr:to>
      <cdr:x>0.90622</cdr:x>
      <cdr:y>0.74251</cdr:y>
    </cdr:to>
    <cdr:sp macro="" textlink="">
      <cdr:nvSpPr>
        <cdr:cNvPr id="10" name="Прямоугольник: скругленные углы 9">
          <a:extLst xmlns:a="http://schemas.openxmlformats.org/drawingml/2006/main">
            <a:ext uri="{FF2B5EF4-FFF2-40B4-BE49-F238E27FC236}">
              <a16:creationId xmlns:a16="http://schemas.microsoft.com/office/drawing/2014/main" id="{E56BAC0C-5839-4F08-B7FA-2748FEDAD72D}"/>
            </a:ext>
          </a:extLst>
        </cdr:cNvPr>
        <cdr:cNvSpPr/>
      </cdr:nvSpPr>
      <cdr:spPr>
        <a:xfrm xmlns:a="http://schemas.openxmlformats.org/drawingml/2006/main">
          <a:off x="3600358" y="1847056"/>
          <a:ext cx="4426024" cy="160932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0.86066</cdr:x>
      <cdr:y>0</cdr:y>
    </cdr:from>
    <cdr:to>
      <cdr:x>1</cdr:x>
      <cdr:y>0.06667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2814" y="0"/>
          <a:ext cx="123417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u="sng" dirty="0"/>
            <a:t>852 615,2</a:t>
          </a:r>
        </a:p>
      </cdr:txBody>
    </cdr:sp>
  </cdr:relSizeAnchor>
  <cdr:relSizeAnchor xmlns:cdr="http://schemas.openxmlformats.org/drawingml/2006/chartDrawing">
    <cdr:from>
      <cdr:x>0.71311</cdr:x>
      <cdr:y>0.00019</cdr:y>
    </cdr:from>
    <cdr:to>
      <cdr:x>0.86885</cdr:x>
      <cdr:y>0.07961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264696" y="1026"/>
          <a:ext cx="1368152" cy="428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u="sng" dirty="0"/>
            <a:t>786 080,2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0.16068</cdr:x>
      <cdr:y>0.78677</cdr:y>
    </cdr:from>
    <cdr:to>
      <cdr:x>0.40662</cdr:x>
      <cdr:y>0.88513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611568" y="2708058"/>
          <a:ext cx="93610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2020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0.43553</cdr:x>
      <cdr:y>0.48613</cdr:y>
    </cdr:from>
    <cdr:to>
      <cdr:x>0.60491</cdr:x>
      <cdr:y>0.64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296144" y="875128"/>
          <a:ext cx="504056" cy="277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0.15789</cdr:x>
      <cdr:y>0.32</cdr:y>
    </cdr:from>
    <cdr:to>
      <cdr:x>0.21053</cdr:x>
      <cdr:y>0.5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0464EA77-8863-4C73-8D15-729A79C7D015}"/>
            </a:ext>
          </a:extLst>
        </cdr:cNvPr>
        <cdr:cNvCxnSpPr/>
      </cdr:nvCxnSpPr>
      <cdr:spPr>
        <a:xfrm xmlns:a="http://schemas.openxmlformats.org/drawingml/2006/main" flipH="1">
          <a:off x="432048" y="576064"/>
          <a:ext cx="144016" cy="32403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0.37733</cdr:x>
      <cdr:y>0.4951</cdr:y>
    </cdr:from>
    <cdr:to>
      <cdr:x>0.72365</cdr:x>
      <cdr:y>0.79216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46E4EE5D-EFF1-4611-BFA5-91B408EE82C6}"/>
            </a:ext>
          </a:extLst>
        </cdr:cNvPr>
        <cdr:cNvSpPr/>
      </cdr:nvSpPr>
      <cdr:spPr>
        <a:xfrm xmlns:a="http://schemas.openxmlformats.org/drawingml/2006/main">
          <a:off x="1176798" y="1080121"/>
          <a:ext cx="108012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3200" b="1" dirty="0">
              <a:solidFill>
                <a:schemeClr val="tx1"/>
              </a:solidFill>
            </a:rPr>
            <a:t>2020 г.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1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3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96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83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772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k.nnov.ru/obratnaya-svyaz/" TargetMode="External"/><Relationship Id="rId2" Type="http://schemas.openxmlformats.org/officeDocument/2006/relationships/hyperlink" Target="http://dk.nnov.ru/upravlenie-finansov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emf"/><Relationship Id="rId2" Type="http://schemas.openxmlformats.org/officeDocument/2006/relationships/chart" Target="../charts/chart11.xml"/><Relationship Id="rId16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4.xml"/><Relationship Id="rId7" Type="http://schemas.openxmlformats.org/officeDocument/2006/relationships/chart" Target="../charts/chart13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10" Type="http://schemas.openxmlformats.org/officeDocument/2006/relationships/image" Target="../media/image35.jpeg"/><Relationship Id="rId4" Type="http://schemas.openxmlformats.org/officeDocument/2006/relationships/image" Target="../media/image32.jpeg"/><Relationship Id="rId9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05JzUnMyy_NSyzWKyrVT8rJTy_WNzSzMDXQty_ITLE1NDQ2tTBguLDrwoaLDRebLuy4sBfEVrjYeGHrhd0Xe4D0rgv7Lmy-sE_hYiuQsf1i_4WdFxuBKjcBVV3YBtSw6cI-IHcvUBLIurAFKrlPR-FiA9BQEG8rUHYHkESRZzA0sTQ2NLA0NDdnqHsscsFQfr_9jrY8VunOuOsAaG1pJg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12" Type="http://schemas.openxmlformats.org/officeDocument/2006/relationships/image" Target="../media/image49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11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5" Type="http://schemas.openxmlformats.org/officeDocument/2006/relationships/image" Target="../media/image44.png"/><Relationship Id="rId10" Type="http://schemas.openxmlformats.org/officeDocument/2006/relationships/image" Target="../media/image48.jpeg"/><Relationship Id="rId4" Type="http://schemas.openxmlformats.org/officeDocument/2006/relationships/image" Target="../media/image43.png"/><Relationship Id="rId9" Type="http://schemas.openxmlformats.org/officeDocument/2006/relationships/image" Target="../media/image47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10" Type="http://schemas.openxmlformats.org/officeDocument/2006/relationships/image" Target="../media/image50.jpeg"/><Relationship Id="rId4" Type="http://schemas.openxmlformats.org/officeDocument/2006/relationships/image" Target="../media/image43.png"/><Relationship Id="rId9" Type="http://schemas.openxmlformats.org/officeDocument/2006/relationships/image" Target="../media/image49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10" Type="http://schemas.openxmlformats.org/officeDocument/2006/relationships/image" Target="../media/image50.jpeg"/><Relationship Id="rId4" Type="http://schemas.openxmlformats.org/officeDocument/2006/relationships/image" Target="../media/image43.png"/><Relationship Id="rId9" Type="http://schemas.openxmlformats.org/officeDocument/2006/relationships/image" Target="../media/image49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10" Type="http://schemas.openxmlformats.org/officeDocument/2006/relationships/image" Target="../media/image50.jpeg"/><Relationship Id="rId4" Type="http://schemas.openxmlformats.org/officeDocument/2006/relationships/image" Target="../media/image43.png"/><Relationship Id="rId9" Type="http://schemas.openxmlformats.org/officeDocument/2006/relationships/image" Target="../media/image4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hyperlink" Target="http://www.goszakaz.nnov.ru/index.html" TargetMode="External"/><Relationship Id="rId18" Type="http://schemas.openxmlformats.org/officeDocument/2006/relationships/image" Target="../media/image57.jpeg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4.jpeg"/><Relationship Id="rId12" Type="http://schemas.openxmlformats.org/officeDocument/2006/relationships/hyperlink" Target="http://dk.nnov.ru/informaciya-o-byudzhete/" TargetMode="External"/><Relationship Id="rId17" Type="http://schemas.openxmlformats.org/officeDocument/2006/relationships/hyperlink" Target="mailto:budget@dk.nnov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hyperlink" Target="mailto:official@adm.dkn.nnov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hyperlink" Target="http://dk.nnov.ru/byudzhet-dlya-grazhdan/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image" Target="../media/image56.png"/><Relationship Id="rId10" Type="http://schemas.openxmlformats.org/officeDocument/2006/relationships/hyperlink" Target="http://dk.nnov.ru/upravlenie-finansov/" TargetMode="External"/><Relationship Id="rId4" Type="http://schemas.openxmlformats.org/officeDocument/2006/relationships/hyperlink" Target="http://gu.nnov.ru/" TargetMode="External"/><Relationship Id="rId9" Type="http://schemas.openxmlformats.org/officeDocument/2006/relationships/image" Target="../media/image54.jpeg"/><Relationship Id="rId1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741497" y="5367338"/>
            <a:ext cx="7372216" cy="653950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района на 201</a:t>
            </a:r>
            <a:r>
              <a:rPr lang="en-US" sz="2000" dirty="0"/>
              <a:t>7</a:t>
            </a:r>
            <a:r>
              <a:rPr lang="ru-RU" sz="2000" dirty="0"/>
              <a:t> год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6675"/>
            <a:ext cx="1181100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57200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11315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Бюджет для граждан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проекту Решения Земского собрания «О проекте бюджета Дальнеконстантиновского муниципального района»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8700D0-D429-405D-AD3E-4AC7BBA74A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3" r="11583"/>
          <a:stretch>
            <a:fillRect/>
          </a:stretch>
        </p:blipFill>
        <p:spPr>
          <a:xfrm>
            <a:off x="179512" y="188640"/>
            <a:ext cx="8784976" cy="5832648"/>
          </a:xfrm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0CA8092D-CBEA-41B3-9C11-57CF6A331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4941168"/>
            <a:ext cx="8784976" cy="1728192"/>
          </a:xfrm>
          <a:prstGeom prst="rect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БЮДЖЕТ ДЛЯ ГРАЖДАН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«О проекте бюджета Дальнеконстантиновского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1"/>
                </a:solidFill>
              </a:rPr>
              <a:t>муниципального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района на 2020 год и на плановый период 2021 и 2022 годов»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BD0563F2-618A-4500-A5D5-7B4304ADA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189" y="144629"/>
            <a:ext cx="2461593" cy="579312"/>
          </a:xfrm>
          <a:prstGeom prst="rect">
            <a:avLst/>
          </a:prstGeom>
          <a:gradFill>
            <a:gsLst>
              <a:gs pos="10000">
                <a:schemeClr val="accent1">
                  <a:lumMod val="5000"/>
                  <a:lumOff val="95000"/>
                </a:schemeClr>
              </a:gs>
              <a:gs pos="56000">
                <a:schemeClr val="bg1">
                  <a:lumMod val="85000"/>
                </a:schemeClr>
              </a:gs>
              <a:gs pos="87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Управление финансов администрации </a:t>
            </a:r>
            <a:r>
              <a:rPr lang="ru-RU" sz="100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</a:t>
            </a: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альнеконстантиновского муниципального района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38B26F3C-86BB-424D-80F8-D64EBF7EF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132" y="92648"/>
            <a:ext cx="1001364" cy="86577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2C373FF9-6412-47A6-AE84-FA5726E135F8}"/>
              </a:ext>
            </a:extLst>
          </p:cNvPr>
          <p:cNvSpPr/>
          <p:nvPr/>
        </p:nvSpPr>
        <p:spPr>
          <a:xfrm>
            <a:off x="4427605" y="2467086"/>
            <a:ext cx="432048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72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Что такое… «Бюджет для граждан»??? 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92000">
                <a:schemeClr val="bg1">
                  <a:lumMod val="85000"/>
                </a:schemeClr>
              </a:gs>
              <a:gs pos="28000">
                <a:schemeClr val="bg1"/>
              </a:gs>
              <a:gs pos="96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Уважаемые </a:t>
            </a:r>
            <a:r>
              <a:rPr lang="ru-RU" sz="1900" b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1900" b="1" dirty="0">
                <a:solidFill>
                  <a:schemeClr val="tx1"/>
                </a:solidFill>
              </a:rPr>
              <a:t>!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sz="1900" i="1" dirty="0">
                <a:solidFill>
                  <a:schemeClr val="tx1"/>
                </a:solidFill>
              </a:rPr>
              <a:t>Перед вами брошюра «Бюджет для граждан», разработанная управлением финансов, по проекту бюджета Дальнеконстантиновского муниципального района на 2020 год и на плановый период 2021 и 2022 годов* - главного финансового документа района. </a:t>
            </a:r>
          </a:p>
          <a:p>
            <a:pPr algn="just"/>
            <a:r>
              <a:rPr lang="ru-RU" sz="1900" i="1" dirty="0"/>
              <a:t>	</a:t>
            </a:r>
            <a:r>
              <a:rPr lang="ru-RU" sz="1900" i="1" dirty="0">
                <a:solidFill>
                  <a:schemeClr val="tx1"/>
                </a:solidFill>
              </a:rPr>
              <a:t> В сборнике в доступной и краткой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19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</a:t>
            </a:r>
            <a:r>
              <a:rPr lang="ru-RU" sz="19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i="1" dirty="0">
                <a:solidFill>
                  <a:schemeClr val="tx1"/>
                </a:solidFill>
              </a:rPr>
              <a:t> муниципального района, которые д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19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</a:t>
            </a:r>
            <a:endParaRPr lang="ru-RU" sz="1900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1900" i="1" dirty="0">
                <a:solidFill>
                  <a:schemeClr val="tx1"/>
                </a:solidFill>
              </a:rPr>
              <a:t>	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19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«Управления финансов» 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2000" i="1" dirty="0">
                <a:solidFill>
                  <a:schemeClr val="tx1"/>
                </a:solidFill>
              </a:rPr>
              <a:t>с данной и другими брошюрами, 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2000" i="1" dirty="0"/>
              <a:t> </a:t>
            </a:r>
            <a:r>
              <a:rPr lang="ru-RU" sz="2000" i="1" u="sng" dirty="0">
                <a:hlinkClick r:id="rId3"/>
              </a:rPr>
              <a:t>«Приемная граждан».</a:t>
            </a:r>
            <a:endParaRPr lang="ru-RU" altLang="ru-RU" sz="2000" i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/>
              <a:t>*</a:t>
            </a:r>
            <a:r>
              <a:rPr lang="ru-RU" sz="1600" i="1" dirty="0">
                <a:solidFill>
                  <a:schemeClr val="tx1"/>
                </a:solidFill>
              </a:rPr>
              <a:t>Проект бюджета одобрен на заседании Земского собрания 28 ноября 2018 года Решением № 110.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Публичные слушания по проекту бюджета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проекту  бюджета </a:t>
            </a:r>
            <a:r>
              <a:rPr lang="ru-RU" altLang="ru-RU" sz="20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Дальнеконстантиновского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проекту  бюджета,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проекта бюджета на публичных слушаниях, которые проходят в зале заседаний </a:t>
            </a:r>
            <a:r>
              <a:rPr lang="ru-RU" altLang="ru-RU" sz="1700" i="1" dirty="0">
                <a:solidFill>
                  <a:srgbClr val="FF0000"/>
                </a:solidFill>
                <a:latin typeface="Trebuchet MS" panose="020B0603020202020204" pitchFamily="34" charset="0"/>
              </a:rPr>
              <a:t>администрации </a:t>
            </a:r>
            <a:r>
              <a:rPr lang="ru-RU" altLang="ru-RU" sz="17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Дальнеконстантиновского</a:t>
            </a:r>
            <a:r>
              <a:rPr lang="ru-RU" altLang="ru-RU" sz="1700" i="1" dirty="0">
                <a:solidFill>
                  <a:srgbClr val="FF0000"/>
                </a:solidFill>
                <a:latin typeface="Trebuchet MS" panose="020B0603020202020204" pitchFamily="34" charset="0"/>
              </a:rPr>
              <a:t>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*информирование о времени и дате 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проведения осуществляется: 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на сайте администрации,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через местные СМИ. </a:t>
            </a:r>
          </a:p>
          <a:p>
            <a:pPr algn="r"/>
            <a:r>
              <a:rPr lang="ru-RU" altLang="ru-RU" sz="155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55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4536504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16000">
                <a:schemeClr val="bg1"/>
              </a:gs>
              <a:gs pos="7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…</a:t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0" y="620686"/>
            <a:ext cx="9143999" cy="6237313"/>
          </a:xfrm>
          <a:gradFill>
            <a:gsLst>
              <a:gs pos="0">
                <a:schemeClr val="bg1">
                  <a:lumMod val="75000"/>
                </a:schemeClr>
              </a:gs>
              <a:gs pos="9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47204" y="1545442"/>
            <a:ext cx="4500883" cy="2691681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179509" y="3573843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1481488" y="3573842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733126" y="1545442"/>
            <a:ext cx="4263670" cy="3358314"/>
          </a:xfrm>
          <a:prstGeom prst="round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2930576" y="3573841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57" y="5183252"/>
            <a:ext cx="2284133" cy="146281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4" y="4425735"/>
            <a:ext cx="2439162" cy="205616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2FA5F18-DA41-4258-9D1E-FCD1A64246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2329207" y="4717847"/>
            <a:ext cx="2156978" cy="2056164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791A17B7-EEB0-46B5-B186-77D15060405A}"/>
              </a:ext>
            </a:extLst>
          </p:cNvPr>
          <p:cNvSpPr/>
          <p:nvPr/>
        </p:nvSpPr>
        <p:spPr>
          <a:xfrm>
            <a:off x="2041175" y="4900353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364" y="5212338"/>
            <a:ext cx="2140172" cy="1368330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9162ACF8-C9DB-4629-B9C1-0D0FF20353C8}"/>
              </a:ext>
            </a:extLst>
          </p:cNvPr>
          <p:cNvSpPr/>
          <p:nvPr/>
        </p:nvSpPr>
        <p:spPr>
          <a:xfrm>
            <a:off x="6578858" y="5237793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C018627-D7ED-4266-9435-D344122088FB}"/>
              </a:ext>
            </a:extLst>
          </p:cNvPr>
          <p:cNvSpPr/>
          <p:nvPr/>
        </p:nvSpPr>
        <p:spPr>
          <a:xfrm>
            <a:off x="8097778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464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/>
            </a:br>
            <a:r>
              <a:rPr lang="ru-RU" sz="3200" b="1" i="1" dirty="0"/>
              <a:t>Бюджет…бюджет…бюджет…</a:t>
            </a:r>
            <a:br>
              <a:rPr lang="ru-RU" sz="3200" i="1" dirty="0"/>
            </a:br>
            <a:endParaRPr lang="ru-RU" sz="3200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640960" cy="5456802"/>
          </a:xfrm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5757177"/>
            <a:ext cx="8424936" cy="952124"/>
          </a:xfrm>
          <a:prstGeom prst="roundRect">
            <a:avLst/>
          </a:prstGeo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2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640520" y="2966679"/>
            <a:ext cx="4179952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E5991534-8CB0-455A-9841-32EB06BC7C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696785"/>
              </p:ext>
            </p:extLst>
          </p:nvPr>
        </p:nvGraphicFramePr>
        <p:xfrm>
          <a:off x="394374" y="3038687"/>
          <a:ext cx="3825968" cy="2553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7B6EE28C-E7CE-4242-ACEA-D40DFA86FC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138038"/>
              </p:ext>
            </p:extLst>
          </p:nvPr>
        </p:nvGraphicFramePr>
        <p:xfrm>
          <a:off x="4640520" y="2892875"/>
          <a:ext cx="4109106" cy="272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58"/>
            <a:ext cx="8784976" cy="5400601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Модельное </a:t>
            </a:r>
          </a:p>
          <a:p>
            <a:pPr algn="l"/>
            <a:r>
              <a:rPr lang="ru-RU" sz="19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A9027C4-0836-4497-B468-EAE10CFF5E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8722295"/>
              </p:ext>
            </p:extLst>
          </p:nvPr>
        </p:nvGraphicFramePr>
        <p:xfrm>
          <a:off x="1691680" y="1340768"/>
          <a:ext cx="6304908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DB3C6404-F69B-41F5-8717-76802D32C15C}"/>
              </a:ext>
            </a:extLst>
          </p:cNvPr>
          <p:cNvSpPr/>
          <p:nvPr/>
        </p:nvSpPr>
        <p:spPr>
          <a:xfrm>
            <a:off x="259260" y="4202796"/>
            <a:ext cx="2368523" cy="2394556"/>
          </a:xfrm>
          <a:prstGeom prst="wedgeRoundRectCallout">
            <a:avLst>
              <a:gd name="adj1" fmla="val 43645"/>
              <a:gd name="adj2" fmla="val -76238"/>
              <a:gd name="adj3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ГРУППИРОВКА РАСХОДНЫХ ОБЯЗАТЕЛЬСТВ ПО РАЗДЕЛАМ Общие государственные вопросы, национальная безопасность и правоохранительная деятельность, национальная экономика, жилищно-коммунальное хозяйство, охрана окружающей среды, образование, культура, кинематография, физическая культура и спорт, сми, обслуживание государственного и муниципального долга </a:t>
            </a: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428A382E-BF90-4CB3-9927-B9F7D978FBC5}"/>
              </a:ext>
            </a:extLst>
          </p:cNvPr>
          <p:cNvSpPr/>
          <p:nvPr/>
        </p:nvSpPr>
        <p:spPr>
          <a:xfrm>
            <a:off x="7164288" y="1245039"/>
            <a:ext cx="1800200" cy="1823921"/>
          </a:xfrm>
          <a:prstGeom prst="wedgeRoundRectCallout">
            <a:avLst>
              <a:gd name="adj1" fmla="val -28767"/>
              <a:gd name="adj2" fmla="val 61980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ПОКАЗАТЕЛИ ПРИВЕДЕНИЯ Численность и половозрастной состав населения, количество объектов культурного наследия, протяженность дорог, площадь </a:t>
            </a:r>
            <a:r>
              <a:rPr lang="ru-RU" sz="1000" i="1" dirty="0" err="1">
                <a:solidFill>
                  <a:schemeClr val="tx1"/>
                </a:solidFill>
              </a:rPr>
              <a:t>мун</a:t>
            </a:r>
            <a:r>
              <a:rPr lang="ru-RU" sz="1000" i="1" dirty="0">
                <a:solidFill>
                  <a:schemeClr val="tx1"/>
                </a:solidFill>
              </a:rPr>
              <a:t>. жилищного фонда, протяженность улиц, проездов, набережных и т.д. </a:t>
            </a:r>
          </a:p>
        </p:txBody>
      </p:sp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AF91C5F8-6413-43FB-ADBE-9C249CB3B09D}"/>
              </a:ext>
            </a:extLst>
          </p:cNvPr>
          <p:cNvSpPr/>
          <p:nvPr/>
        </p:nvSpPr>
        <p:spPr>
          <a:xfrm>
            <a:off x="7100020" y="4598228"/>
            <a:ext cx="1864468" cy="1639083"/>
          </a:xfrm>
          <a:prstGeom prst="wedgeRoundRectCallout">
            <a:avLst>
              <a:gd name="adj1" fmla="val -39545"/>
              <a:gd name="adj2" fmla="val -66396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КОЭФФИЦИЕНТЫ УДОРОЖАНИЯ Масштаб, расселение, размещение населенных пунктов, стоимость теплоэнергии, стоимость жилья за 1 </a:t>
            </a:r>
            <a:r>
              <a:rPr lang="ru-RU" sz="1000" i="1" dirty="0" err="1">
                <a:solidFill>
                  <a:schemeClr val="tx1"/>
                </a:solidFill>
              </a:rPr>
              <a:t>кв.м</a:t>
            </a:r>
            <a:r>
              <a:rPr lang="ru-RU" sz="1000" i="1" dirty="0">
                <a:solidFill>
                  <a:schemeClr val="tx1"/>
                </a:solidFill>
              </a:rPr>
              <a:t>. к среднему по группе, рост оборота субъектов малого предпринимательства и т.д.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CEDD3C1-D375-499D-B496-471A39A545DC}"/>
              </a:ext>
            </a:extLst>
          </p:cNvPr>
          <p:cNvSpPr/>
          <p:nvPr/>
        </p:nvSpPr>
        <p:spPr>
          <a:xfrm>
            <a:off x="4139951" y="3291108"/>
            <a:ext cx="1584176" cy="1067870"/>
          </a:xfrm>
          <a:prstGeom prst="roundRect">
            <a:avLst>
              <a:gd name="adj" fmla="val 21964"/>
            </a:avLst>
          </a:prstGeom>
          <a:noFill/>
          <a:ln w="76200">
            <a:gradFill>
              <a:gsLst>
                <a:gs pos="5000">
                  <a:schemeClr val="accent2">
                    <a:lumMod val="75000"/>
                  </a:schemeClr>
                </a:gs>
                <a:gs pos="32000">
                  <a:schemeClr val="accent3">
                    <a:lumMod val="75000"/>
                  </a:schemeClr>
                </a:gs>
                <a:gs pos="55000">
                  <a:schemeClr val="accent4">
                    <a:lumMod val="75000"/>
                  </a:schemeClr>
                </a:gs>
                <a:gs pos="95000">
                  <a:schemeClr val="accent6">
                    <a:lumMod val="75000"/>
                  </a:schemeClr>
                </a:gs>
                <a:gs pos="78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подходы методики</a:t>
            </a:r>
          </a:p>
        </p:txBody>
      </p:sp>
    </p:spTree>
    <p:extLst>
      <p:ext uri="{BB962C8B-B14F-4D97-AF65-F5344CB8AC3E}">
        <p14:creationId xmlns:p14="http://schemas.microsoft.com/office/powerpoint/2010/main" val="44944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58"/>
            <a:ext cx="8784976" cy="5400601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Инициативное </a:t>
            </a:r>
          </a:p>
          <a:p>
            <a:pPr algn="l"/>
            <a:r>
              <a:rPr lang="ru-RU" sz="19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C58105A7-1CF0-48EC-ACAA-5127248108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9105406"/>
              </p:ext>
            </p:extLst>
          </p:nvPr>
        </p:nvGraphicFramePr>
        <p:xfrm>
          <a:off x="467544" y="2348880"/>
          <a:ext cx="5256584" cy="396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F704D66D-ECC9-4C6C-B0EE-FDB2F9161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4761088"/>
              </p:ext>
            </p:extLst>
          </p:nvPr>
        </p:nvGraphicFramePr>
        <p:xfrm>
          <a:off x="5220072" y="1844823"/>
          <a:ext cx="3637660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3157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194784"/>
            <a:ext cx="8807743" cy="1115416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/>
              <a:t>ДОХОДЫ</a:t>
            </a:r>
            <a:r>
              <a:rPr lang="ru-RU" sz="3600" b="1" i="1" dirty="0"/>
              <a:t> БЮДЖЕТА-</a:t>
            </a:r>
            <a:br>
              <a:rPr lang="ru-RU" sz="3600" b="1" i="1" dirty="0"/>
            </a:br>
            <a:r>
              <a:rPr lang="ru-RU" sz="4000" b="1" i="1" dirty="0"/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458613"/>
            <a:ext cx="8928991" cy="462414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23158" y="6381916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63" y="188640"/>
            <a:ext cx="8899433" cy="919211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Какие налоги уплачивают жители </a:t>
            </a:r>
            <a:br>
              <a:rPr lang="ru-RU" sz="3200" b="1" i="1" dirty="0"/>
            </a:br>
            <a:r>
              <a:rPr lang="ru-RU" sz="3200" b="1" i="1" dirty="0"/>
              <a:t>Нижегородской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663" y="1234336"/>
            <a:ext cx="2896670" cy="205749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Налог на доходы физических лиц (НДФЛ)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гл.23 Налогового кодекса РФ, </a:t>
            </a:r>
            <a:r>
              <a:rPr lang="ru-RU" b="1" dirty="0">
                <a:solidFill>
                  <a:schemeClr val="tx1"/>
                </a:solidFill>
              </a:rPr>
              <a:t>ставка налога 13%, в отдельных случаях 9%, 30% и 35%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6005" y="3429000"/>
            <a:ext cx="3240468" cy="3111679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Транспортный налог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 28 Налогового кодекса РФ,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Основные ставки: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до 45 л/с - 13,5 руб.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от 45 до 100 л/с – 22,5 руб. от 100 до 150 л/с - 31,5 руб. от 150 до 200 л/с – 45 руб. от 200 до 250 л/с – 75 руб. от 250 л/с – 150 руб.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4393108"/>
            <a:ext cx="3506077" cy="237626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1"/>
                </a:solidFill>
              </a:rPr>
              <a:t>Земельный налог 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</a:rPr>
              <a:t>Ставка налога от кадастровой стоимости земельных участков: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0,3% по участкам, занятым жилищным фондом, с/х назначения, для личного подсобного хозяйства, дачного хозяйства;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1,5% - в отношении других уча</a:t>
            </a:r>
            <a:r>
              <a:rPr lang="ru-RU" sz="1350" b="1" dirty="0">
                <a:solidFill>
                  <a:schemeClr val="tx1"/>
                </a:solidFill>
              </a:rPr>
              <a:t>стков </a:t>
            </a:r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55019" y="1223689"/>
            <a:ext cx="3506077" cy="3044295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Налог на имущество физических лиц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Ставка налога исходя из кадастровой стоимости объектов: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Жилые дома, часть жилых домов, квартир, часть квартир, комнат, гаражей и </a:t>
            </a:r>
            <a:r>
              <a:rPr lang="ru-RU" sz="1400" b="1" dirty="0" err="1">
                <a:solidFill>
                  <a:schemeClr val="tx1"/>
                </a:solidFill>
              </a:rPr>
              <a:t>машино</a:t>
            </a:r>
            <a:r>
              <a:rPr lang="ru-RU" sz="1400" b="1" dirty="0">
                <a:solidFill>
                  <a:schemeClr val="tx1"/>
                </a:solidFill>
              </a:rPr>
              <a:t>-мест, хозяйственные строения или сооружения площадь каждого из которых не превышает 50 кв. м – от 0,1% до 0,3%;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объекты, кадастровая стоимость которых превышает 300 </a:t>
            </a:r>
            <a:r>
              <a:rPr lang="ru-RU" sz="1400" b="1" dirty="0" err="1">
                <a:solidFill>
                  <a:schemeClr val="tx1"/>
                </a:solidFill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</a:rPr>
              <a:t>.– от 0,5% до 2 %,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прочие – 0,5%.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068" y="2269901"/>
            <a:ext cx="2162854" cy="244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31840" y="3663298"/>
            <a:ext cx="266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Областной бюджет и местные бюджеты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 rot="2226564">
            <a:off x="3132210" y="2126522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7664253">
            <a:off x="4808710" y="2147141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13587063">
            <a:off x="4987587" y="4988272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18676466">
            <a:off x="3308427" y="5029713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28FE4BD-D580-4C70-B741-37336735B9B9}"/>
              </a:ext>
            </a:extLst>
          </p:cNvPr>
          <p:cNvSpPr/>
          <p:nvPr/>
        </p:nvSpPr>
        <p:spPr>
          <a:xfrm>
            <a:off x="8244407" y="6251287"/>
            <a:ext cx="865377" cy="49919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960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494" y="150239"/>
            <a:ext cx="8856984" cy="650468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Как распределяются </a:t>
            </a:r>
            <a:r>
              <a:rPr lang="ru-RU" sz="2400" b="1" i="1" u="sng" dirty="0"/>
              <a:t>РАСХОДЫ</a:t>
            </a:r>
            <a:r>
              <a:rPr lang="ru-RU" sz="2400" b="1" i="1" dirty="0"/>
              <a:t> по основным функциям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494" y="800708"/>
            <a:ext cx="8856984" cy="80970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6B2E4CC-E5C1-4EBA-9249-4388A1E6E02C}"/>
              </a:ext>
            </a:extLst>
          </p:cNvPr>
          <p:cNvSpPr/>
          <p:nvPr/>
        </p:nvSpPr>
        <p:spPr>
          <a:xfrm>
            <a:off x="98462" y="2282998"/>
            <a:ext cx="282160" cy="240184"/>
          </a:xfrm>
          <a:prstGeom prst="ellips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607972"/>
              </p:ext>
            </p:extLst>
          </p:nvPr>
        </p:nvGraphicFramePr>
        <p:xfrm>
          <a:off x="130494" y="2710283"/>
          <a:ext cx="8856983" cy="396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98462" y="1481130"/>
            <a:ext cx="282160" cy="581465"/>
          </a:xfrm>
          <a:prstGeom prst="flowChartMerg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224898" y="1643800"/>
            <a:ext cx="8582454" cy="923330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956ADA36-62D7-4016-9DB8-00319B46EDC1}"/>
              </a:ext>
            </a:extLst>
          </p:cNvPr>
          <p:cNvSpPr/>
          <p:nvPr/>
        </p:nvSpPr>
        <p:spPr>
          <a:xfrm>
            <a:off x="8113218" y="62590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FF8E5C3B-BFD1-40A8-9C89-182D30313B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000096"/>
              </p:ext>
            </p:extLst>
          </p:nvPr>
        </p:nvGraphicFramePr>
        <p:xfrm>
          <a:off x="2915816" y="4077072"/>
          <a:ext cx="4176821" cy="274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B8A4DC17-3443-44D3-8BC9-4C3A896449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813044"/>
              </p:ext>
            </p:extLst>
          </p:nvPr>
        </p:nvGraphicFramePr>
        <p:xfrm>
          <a:off x="2726586" y="3010376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34AFD76B-5062-4803-872C-87B6371618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4947880"/>
              </p:ext>
            </p:extLst>
          </p:nvPr>
        </p:nvGraphicFramePr>
        <p:xfrm>
          <a:off x="3840001" y="2630309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06" y="150240"/>
            <a:ext cx="8857772" cy="484592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разделам (подразделам) функциональной структуры: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389200"/>
              </p:ext>
            </p:extLst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5540" y="5310201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802092" y="2326406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3694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16303"/>
              </p:ext>
            </p:extLst>
          </p:nvPr>
        </p:nvGraphicFramePr>
        <p:xfrm>
          <a:off x="100646" y="546269"/>
          <a:ext cx="8942705" cy="621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172400" y="6381328"/>
            <a:ext cx="849766" cy="36486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6BFB1-9689-490E-9AD2-9E6FB70E30B5}"/>
              </a:ext>
            </a:extLst>
          </p:cNvPr>
          <p:cNvSpPr txBox="1"/>
          <p:nvPr/>
        </p:nvSpPr>
        <p:spPr>
          <a:xfrm>
            <a:off x="219102" y="4941168"/>
            <a:ext cx="870579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/>
              <a:t>Программный бюджет </a:t>
            </a:r>
            <a:r>
              <a:rPr lang="ru-RU" sz="1400" b="1" dirty="0"/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 </a:t>
            </a:r>
          </a:p>
          <a:p>
            <a:r>
              <a:rPr lang="ru-RU" sz="1400" b="1" u="sng" dirty="0"/>
              <a:t>Программное бюджетирование </a:t>
            </a:r>
            <a:r>
              <a:rPr lang="ru-RU" sz="1400" b="1" dirty="0"/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endParaRPr lang="ru-RU" sz="12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BB3CB37-31D9-401B-96FD-4F4787D8A317}"/>
              </a:ext>
            </a:extLst>
          </p:cNvPr>
          <p:cNvSpPr/>
          <p:nvPr/>
        </p:nvSpPr>
        <p:spPr>
          <a:xfrm>
            <a:off x="100647" y="4941168"/>
            <a:ext cx="8942705" cy="1817044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54E5BFE-7B72-48EA-A800-AB5C7E65B063}"/>
              </a:ext>
            </a:extLst>
          </p:cNvPr>
          <p:cNvSpPr txBox="1">
            <a:spLocks/>
          </p:cNvSpPr>
          <p:nvPr/>
        </p:nvSpPr>
        <p:spPr>
          <a:xfrm>
            <a:off x="100647" y="111810"/>
            <a:ext cx="8942705" cy="868918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/>
              <a:t>По государственным и муниципальным программам- ПРОГРАММНЫЙ БЮДЖЕТ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426205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 flipH="1">
            <a:off x="4441500" y="210485"/>
            <a:ext cx="4522986" cy="1002889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Указы и поручения Президента РФ,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послания Президента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Федеральному собранию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79455" y="1351286"/>
            <a:ext cx="4034571" cy="841661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7672" y="3572977"/>
            <a:ext cx="8828824" cy="1048262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бюджетной и налоговой политики в </a:t>
            </a:r>
            <a:r>
              <a:rPr lang="ru-RU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dirty="0">
                <a:solidFill>
                  <a:schemeClr val="tx1"/>
                </a:solidFill>
              </a:rPr>
              <a:t> муниципальном районе Нижегородской области на 2020 год и на плановый период 2021 и 2022 годов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1929" y="1338395"/>
            <a:ext cx="37353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u="sng" dirty="0"/>
              <a:t>Муниципальные программы</a:t>
            </a:r>
            <a:r>
              <a:rPr lang="ru-RU" sz="1700" b="1" dirty="0"/>
              <a:t> </a:t>
            </a:r>
          </a:p>
          <a:p>
            <a:pPr algn="just"/>
            <a:r>
              <a:rPr lang="ru-RU" sz="1700" dirty="0"/>
              <a:t>Дальнеконстантиновского муниципального района</a:t>
            </a:r>
          </a:p>
          <a:p>
            <a:pPr algn="just"/>
            <a:endParaRPr lang="ru-RU" sz="1700" u="sng" dirty="0"/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 flipH="1">
            <a:off x="3731215" y="2296173"/>
            <a:ext cx="5300433" cy="1152347"/>
          </a:xfrm>
          <a:prstGeom prst="roundRect">
            <a:avLst/>
          </a:prstGeom>
          <a:noFill/>
          <a:ln w="762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1700" b="1" u="sng" dirty="0">
                <a:solidFill>
                  <a:schemeClr val="tx1"/>
                </a:solidFill>
              </a:rPr>
              <a:t>Прогноз</a:t>
            </a:r>
            <a:r>
              <a:rPr lang="ru-RU" sz="1700" dirty="0">
                <a:solidFill>
                  <a:schemeClr val="tx1"/>
                </a:solidFill>
              </a:rPr>
              <a:t> социально-экономического развития Дальнеконстантиновского муниципального района на среднесрочный период (на 2020 год и на плановый период 2021 и 2022 годов)</a:t>
            </a: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33B657FE-2505-4243-8F90-03606C0D8451}"/>
              </a:ext>
            </a:extLst>
          </p:cNvPr>
          <p:cNvSpPr/>
          <p:nvPr/>
        </p:nvSpPr>
        <p:spPr>
          <a:xfrm>
            <a:off x="179512" y="4835664"/>
            <a:ext cx="8856984" cy="1833696"/>
          </a:xfrm>
          <a:prstGeom prst="roundRect">
            <a:avLst/>
          </a:pr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Деятельность муниципалитета по формированию, рассмотрению, утверждению, исполнению бюджета, а также составлению и утверждению отчета об его исполнении называется </a:t>
            </a:r>
            <a:r>
              <a:rPr lang="ru-RU" sz="2000" b="1" dirty="0">
                <a:solidFill>
                  <a:schemeClr val="tx1"/>
                </a:solidFill>
              </a:rPr>
              <a:t>бюджетный процесс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Составление проектов бюджетов - исключительная прерогатива местных администраций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Непосредственное составление проектов бюджетов осуществляют финансовые органы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Проекты местных бюджетов составляются и утверждаются сроком на один год (очередной финансовый год) или сроком на три года (очередной финансовый год и плановый период)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918DEC3-276D-4633-96FE-DAAD6121EAB9}"/>
              </a:ext>
            </a:extLst>
          </p:cNvPr>
          <p:cNvSpPr/>
          <p:nvPr/>
        </p:nvSpPr>
        <p:spPr>
          <a:xfrm>
            <a:off x="8172400" y="626344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ABF95D59-D021-482B-BB0B-B047123C2437}"/>
              </a:ext>
            </a:extLst>
          </p:cNvPr>
          <p:cNvSpPr/>
          <p:nvPr/>
        </p:nvSpPr>
        <p:spPr>
          <a:xfrm>
            <a:off x="4144399" y="476672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5B9C6D1-2970-469F-9843-1977E58CA663}"/>
              </a:ext>
            </a:extLst>
          </p:cNvPr>
          <p:cNvSpPr/>
          <p:nvPr/>
        </p:nvSpPr>
        <p:spPr>
          <a:xfrm>
            <a:off x="4685736" y="1527885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44C0198-02AB-4DAA-98F6-F15BC707B8A1}"/>
              </a:ext>
            </a:extLst>
          </p:cNvPr>
          <p:cNvSpPr/>
          <p:nvPr/>
        </p:nvSpPr>
        <p:spPr>
          <a:xfrm>
            <a:off x="3401305" y="2590622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A63002A-C61D-48D3-B625-1C3BA9383D5A}"/>
              </a:ext>
            </a:extLst>
          </p:cNvPr>
          <p:cNvSpPr/>
          <p:nvPr/>
        </p:nvSpPr>
        <p:spPr>
          <a:xfrm>
            <a:off x="395536" y="3279678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7FE8330-67DE-4805-B068-D32AA1E06A9F}"/>
              </a:ext>
            </a:extLst>
          </p:cNvPr>
          <p:cNvCxnSpPr>
            <a:cxnSpLocks/>
          </p:cNvCxnSpPr>
          <p:nvPr/>
        </p:nvCxnSpPr>
        <p:spPr>
          <a:xfrm>
            <a:off x="3389939" y="620688"/>
            <a:ext cx="822021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60C8B0B-F9B1-422D-AB22-CE1B0C572BA3}"/>
              </a:ext>
            </a:extLst>
          </p:cNvPr>
          <p:cNvCxnSpPr>
            <a:cxnSpLocks/>
          </p:cNvCxnSpPr>
          <p:nvPr/>
        </p:nvCxnSpPr>
        <p:spPr>
          <a:xfrm>
            <a:off x="2564488" y="2204863"/>
            <a:ext cx="980833" cy="529775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A93E99-5E2E-4785-8747-D3E826F1F032}"/>
              </a:ext>
            </a:extLst>
          </p:cNvPr>
          <p:cNvCxnSpPr>
            <a:cxnSpLocks/>
          </p:cNvCxnSpPr>
          <p:nvPr/>
        </p:nvCxnSpPr>
        <p:spPr>
          <a:xfrm>
            <a:off x="539552" y="2204863"/>
            <a:ext cx="0" cy="123901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18836C5-5608-47FB-9CE9-4ED372582041}"/>
              </a:ext>
            </a:extLst>
          </p:cNvPr>
          <p:cNvCxnSpPr/>
          <p:nvPr/>
        </p:nvCxnSpPr>
        <p:spPr>
          <a:xfrm>
            <a:off x="3914859" y="1670645"/>
            <a:ext cx="79208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900446E-7D66-4BF4-8AF4-F9F8ABD7F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4DEB0BB-BB26-4E8A-8DCC-E562F26DA46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3735347" cy="2016223"/>
          </a:xfrm>
          <a:prstGeom prst="rect">
            <a:avLst/>
          </a:prstGeom>
          <a:gradFill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/>
              <a:t>На чем основывается составление </a:t>
            </a:r>
            <a:br>
              <a:rPr lang="ru-RU" sz="2800" b="1" i="1"/>
            </a:br>
            <a:r>
              <a:rPr lang="ru-RU" sz="2800" b="1" i="1"/>
              <a:t>проекта местного бюджета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8852978" cy="1284174"/>
          </a:xfr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Каковы основные направления бюджетной </a:t>
            </a:r>
            <a:r>
              <a:rPr lang="en-US" sz="2800" b="1" i="1" dirty="0"/>
              <a:t> </a:t>
            </a:r>
            <a:r>
              <a:rPr lang="ru-RU" sz="2800" b="1" i="1" dirty="0"/>
              <a:t>и налоговой политики Дальнеконстантиновского муниципального района на 2020-2022 годы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0751" y="1635956"/>
            <a:ext cx="4441248" cy="118839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65872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/>
              <a:t>Увеличение налогового потенциала </a:t>
            </a:r>
          </a:p>
          <a:p>
            <a:pPr algn="r"/>
            <a:r>
              <a:rPr lang="ru-RU" sz="1600" b="1" dirty="0"/>
              <a:t>района за счет налогового </a:t>
            </a:r>
          </a:p>
          <a:p>
            <a:pPr algn="r"/>
            <a:r>
              <a:rPr lang="ru-RU" sz="1600" b="1" dirty="0"/>
              <a:t>стимулирования деловой активности в районе, привлечения инвестиций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60386" y="2663665"/>
            <a:ext cx="3870286" cy="105442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Обеспечение сбалансированности и долгосрочной устойчивости консолидированного и местного бюджетов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0751" y="3817226"/>
            <a:ext cx="4441248" cy="5824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и оптимизация бюджетных расходов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0751" y="4512400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муниципального управления</a:t>
            </a:r>
          </a:p>
        </p:txBody>
      </p:sp>
      <p:sp>
        <p:nvSpPr>
          <p:cNvPr id="25" name="Скругленный прямоугольник 15">
            <a:extLst>
              <a:ext uri="{FF2B5EF4-FFF2-40B4-BE49-F238E27FC236}">
                <a16:creationId xmlns:a16="http://schemas.microsoft.com/office/drawing/2014/main" id="{0CABDFE6-4A2F-4384-B7B2-124F4536D010}"/>
              </a:ext>
            </a:extLst>
          </p:cNvPr>
          <p:cNvSpPr/>
          <p:nvPr/>
        </p:nvSpPr>
        <p:spPr>
          <a:xfrm>
            <a:off x="4932040" y="3862101"/>
            <a:ext cx="3898632" cy="64786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Повышение качества оказываемых муниципальных услуг</a:t>
            </a:r>
          </a:p>
        </p:txBody>
      </p:sp>
      <p:sp>
        <p:nvSpPr>
          <p:cNvPr id="26" name="Скругленный прямоугольник 16">
            <a:extLst>
              <a:ext uri="{FF2B5EF4-FFF2-40B4-BE49-F238E27FC236}">
                <a16:creationId xmlns:a16="http://schemas.microsoft.com/office/drawing/2014/main" id="{84764FAF-F54A-4433-B40F-36F4DD72FD82}"/>
              </a:ext>
            </a:extLst>
          </p:cNvPr>
          <p:cNvSpPr/>
          <p:nvPr/>
        </p:nvSpPr>
        <p:spPr>
          <a:xfrm>
            <a:off x="4932040" y="4622401"/>
            <a:ext cx="3898632" cy="59815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Развитие и совершенствование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системы финансового контроля</a:t>
            </a:r>
          </a:p>
        </p:txBody>
      </p:sp>
      <p:sp>
        <p:nvSpPr>
          <p:cNvPr id="27" name="Скругленный прямоугольник 11">
            <a:extLst>
              <a:ext uri="{FF2B5EF4-FFF2-40B4-BE49-F238E27FC236}">
                <a16:creationId xmlns:a16="http://schemas.microsoft.com/office/drawing/2014/main" id="{1FB9BFBC-8E8C-4E93-B97C-C38E0E17D14A}"/>
              </a:ext>
            </a:extLst>
          </p:cNvPr>
          <p:cNvSpPr/>
          <p:nvPr/>
        </p:nvSpPr>
        <p:spPr>
          <a:xfrm>
            <a:off x="140893" y="2953527"/>
            <a:ext cx="4441249" cy="76141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Реализация принципов открытости и прозрачности управления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муниципальными финансами</a:t>
            </a:r>
          </a:p>
        </p:txBody>
      </p:sp>
      <p:sp>
        <p:nvSpPr>
          <p:cNvPr id="28" name="Скругленный прямоугольник 3">
            <a:extLst>
              <a:ext uri="{FF2B5EF4-FFF2-40B4-BE49-F238E27FC236}">
                <a16:creationId xmlns:a16="http://schemas.microsoft.com/office/drawing/2014/main" id="{731470E5-CCFD-4435-9414-FA932F2B35B9}"/>
              </a:ext>
            </a:extLst>
          </p:cNvPr>
          <p:cNvSpPr/>
          <p:nvPr/>
        </p:nvSpPr>
        <p:spPr>
          <a:xfrm>
            <a:off x="4960386" y="1628800"/>
            <a:ext cx="3870286" cy="92242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Проведение мероприятий по повышению эффективности управления муниципальной собственностью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279DA7-5E4C-4606-ADF8-BC76C87E1FA9}"/>
              </a:ext>
            </a:extLst>
          </p:cNvPr>
          <p:cNvCxnSpPr>
            <a:cxnSpLocks/>
          </p:cNvCxnSpPr>
          <p:nvPr/>
        </p:nvCxnSpPr>
        <p:spPr>
          <a:xfrm>
            <a:off x="4769054" y="1484784"/>
            <a:ext cx="0" cy="518321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C2CEE1A-345C-44C5-96B8-0391704067D9}"/>
              </a:ext>
            </a:extLst>
          </p:cNvPr>
          <p:cNvCxnSpPr/>
          <p:nvPr/>
        </p:nvCxnSpPr>
        <p:spPr>
          <a:xfrm flipH="1">
            <a:off x="4571999" y="21328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002D520-5D9D-43E3-B461-2B0720D86004}"/>
              </a:ext>
            </a:extLst>
          </p:cNvPr>
          <p:cNvCxnSpPr/>
          <p:nvPr/>
        </p:nvCxnSpPr>
        <p:spPr>
          <a:xfrm flipH="1">
            <a:off x="4724399" y="22852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D291F53-B4DD-472F-BF9E-4564998BD836}"/>
              </a:ext>
            </a:extLst>
          </p:cNvPr>
          <p:cNvCxnSpPr/>
          <p:nvPr/>
        </p:nvCxnSpPr>
        <p:spPr>
          <a:xfrm flipH="1">
            <a:off x="4571999" y="328498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11C042F-4EFB-40EA-9CC9-94B4B57DB48D}"/>
              </a:ext>
            </a:extLst>
          </p:cNvPr>
          <p:cNvCxnSpPr/>
          <p:nvPr/>
        </p:nvCxnSpPr>
        <p:spPr>
          <a:xfrm flipH="1">
            <a:off x="4769180" y="306896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0296430-95AB-4C82-9DF3-F1E839E6192F}"/>
              </a:ext>
            </a:extLst>
          </p:cNvPr>
          <p:cNvCxnSpPr/>
          <p:nvPr/>
        </p:nvCxnSpPr>
        <p:spPr>
          <a:xfrm flipH="1">
            <a:off x="4598892" y="414908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8882DCD-BE43-4D08-A32D-95AB787CFDBF}"/>
              </a:ext>
            </a:extLst>
          </p:cNvPr>
          <p:cNvCxnSpPr/>
          <p:nvPr/>
        </p:nvCxnSpPr>
        <p:spPr>
          <a:xfrm flipH="1">
            <a:off x="4745254" y="429309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14C9F0D-2C32-4963-B461-8E2EE015B537}"/>
              </a:ext>
            </a:extLst>
          </p:cNvPr>
          <p:cNvCxnSpPr/>
          <p:nvPr/>
        </p:nvCxnSpPr>
        <p:spPr>
          <a:xfrm flipH="1">
            <a:off x="4530122" y="486916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733CC8-9DC6-409B-ABF1-D511EC80F766}"/>
              </a:ext>
            </a:extLst>
          </p:cNvPr>
          <p:cNvCxnSpPr/>
          <p:nvPr/>
        </p:nvCxnSpPr>
        <p:spPr>
          <a:xfrm flipH="1">
            <a:off x="4745254" y="5157192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DFE647E-6C54-436F-ABFB-207FBF31ED57}"/>
              </a:ext>
            </a:extLst>
          </p:cNvPr>
          <p:cNvCxnSpPr/>
          <p:nvPr/>
        </p:nvCxnSpPr>
        <p:spPr>
          <a:xfrm flipH="1">
            <a:off x="4509267" y="558924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6">
            <a:extLst>
              <a:ext uri="{FF2B5EF4-FFF2-40B4-BE49-F238E27FC236}">
                <a16:creationId xmlns:a16="http://schemas.microsoft.com/office/drawing/2014/main" id="{ADC31EED-2AEE-41F5-8B80-437E2E69B24C}"/>
              </a:ext>
            </a:extLst>
          </p:cNvPr>
          <p:cNvSpPr/>
          <p:nvPr/>
        </p:nvSpPr>
        <p:spPr>
          <a:xfrm>
            <a:off x="130187" y="5180545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Безусловное исполнение действующих обязательств</a:t>
            </a:r>
          </a:p>
        </p:txBody>
      </p:sp>
      <p:sp>
        <p:nvSpPr>
          <p:cNvPr id="41" name="Скругленный прямоугольник 16">
            <a:extLst>
              <a:ext uri="{FF2B5EF4-FFF2-40B4-BE49-F238E27FC236}">
                <a16:creationId xmlns:a16="http://schemas.microsoft.com/office/drawing/2014/main" id="{070BCD8E-2337-46CA-9CE5-9E227BE6CACF}"/>
              </a:ext>
            </a:extLst>
          </p:cNvPr>
          <p:cNvSpPr/>
          <p:nvPr/>
        </p:nvSpPr>
        <p:spPr>
          <a:xfrm>
            <a:off x="4942466" y="5392904"/>
            <a:ext cx="3905838" cy="113244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Конструктивная работа, направлен-</a:t>
            </a:r>
          </a:p>
          <a:p>
            <a:pPr algn="just"/>
            <a:r>
              <a:rPr lang="ru-RU" sz="1600" b="1" dirty="0" err="1">
                <a:solidFill>
                  <a:schemeClr val="tx1"/>
                </a:solidFill>
              </a:rPr>
              <a:t>ная</a:t>
            </a:r>
            <a:r>
              <a:rPr lang="ru-RU" sz="1600" b="1" dirty="0">
                <a:solidFill>
                  <a:schemeClr val="tx1"/>
                </a:solidFill>
              </a:rPr>
              <a:t> на формирование благоприятного налогового и инвестиционного климата в районе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D7AD960-91F9-44B3-B414-6A31C30E5366}"/>
              </a:ext>
            </a:extLst>
          </p:cNvPr>
          <p:cNvSpPr/>
          <p:nvPr/>
        </p:nvSpPr>
        <p:spPr>
          <a:xfrm>
            <a:off x="7884368" y="6381328"/>
            <a:ext cx="864096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6D4AE5A-CD95-41B2-BD37-ACE0C77A0F4D}"/>
              </a:ext>
            </a:extLst>
          </p:cNvPr>
          <p:cNvCxnSpPr/>
          <p:nvPr/>
        </p:nvCxnSpPr>
        <p:spPr>
          <a:xfrm flipH="1">
            <a:off x="4769054" y="57332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16">
            <a:extLst>
              <a:ext uri="{FF2B5EF4-FFF2-40B4-BE49-F238E27FC236}">
                <a16:creationId xmlns:a16="http://schemas.microsoft.com/office/drawing/2014/main" id="{7D3BC8E3-B3EA-4DD7-8F37-09588DCCDE8A}"/>
              </a:ext>
            </a:extLst>
          </p:cNvPr>
          <p:cNvSpPr/>
          <p:nvPr/>
        </p:nvSpPr>
        <p:spPr>
          <a:xfrm>
            <a:off x="119128" y="5848065"/>
            <a:ext cx="4441248" cy="8199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Взаимовыгодное сотрудничество с организациями, формирующими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налоговый потенциал района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48CE6BE-F960-4772-B779-EAE7BC05D498}"/>
              </a:ext>
            </a:extLst>
          </p:cNvPr>
          <p:cNvCxnSpPr/>
          <p:nvPr/>
        </p:nvCxnSpPr>
        <p:spPr>
          <a:xfrm flipH="1">
            <a:off x="4536160" y="616530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0EDBAB-9E1E-4C7D-A347-DA17639575A1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19641" r="87304" b="69454"/>
          <a:stretch/>
        </p:blipFill>
        <p:spPr bwMode="auto">
          <a:xfrm>
            <a:off x="8356635" y="2843103"/>
            <a:ext cx="675856" cy="647862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037C2ED-A09D-46B7-8DB4-0AD14E7E915A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46543" r="86988" b="41618"/>
          <a:stretch/>
        </p:blipFill>
        <p:spPr bwMode="auto">
          <a:xfrm>
            <a:off x="112675" y="4509961"/>
            <a:ext cx="600723" cy="5673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2" name="Объект 5">
            <a:extLst>
              <a:ext uri="{FF2B5EF4-FFF2-40B4-BE49-F238E27FC236}">
                <a16:creationId xmlns:a16="http://schemas.microsoft.com/office/drawing/2014/main" id="{68C58076-1449-4A98-B5AE-C46414F224EC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110064" y="1855431"/>
            <a:ext cx="680860" cy="6994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C057091-5BAB-4522-A8F3-C551F07C93CE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4210" t="51146" r="87030" b="36934"/>
          <a:stretch/>
        </p:blipFill>
        <p:spPr bwMode="auto">
          <a:xfrm>
            <a:off x="103858" y="3787034"/>
            <a:ext cx="648047" cy="61200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3DB33BD-3076-4AB9-A705-FB7FD83DD985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14637" t="70274" r="76160" b="17667"/>
          <a:stretch/>
        </p:blipFill>
        <p:spPr bwMode="auto">
          <a:xfrm>
            <a:off x="88111" y="5222044"/>
            <a:ext cx="648047" cy="511203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07B46E6-64D6-4E54-AC75-7B01B0AC8369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19645" r="37477" b="69186"/>
          <a:stretch/>
        </p:blipFill>
        <p:spPr bwMode="auto">
          <a:xfrm>
            <a:off x="95924" y="3020622"/>
            <a:ext cx="655982" cy="62439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55E9C03-1888-4ED9-9A8B-92A0EB1CDE23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46290" r="37477" b="42399"/>
          <a:stretch/>
        </p:blipFill>
        <p:spPr bwMode="auto">
          <a:xfrm>
            <a:off x="8372443" y="3817304"/>
            <a:ext cx="675856" cy="647859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99B4CF9-D5DD-40C3-8AD4-120A46625E37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8372443" y="5527622"/>
            <a:ext cx="690703" cy="730411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6B8B49A-B300-4E19-8316-255BAF5CED1D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130575" y="5883116"/>
            <a:ext cx="605583" cy="6947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3B37FD0-096F-4044-AB7C-FE5460A1315A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53001" t="51146" r="37685" b="36934"/>
          <a:stretch/>
        </p:blipFill>
        <p:spPr bwMode="auto">
          <a:xfrm>
            <a:off x="8386469" y="4568455"/>
            <a:ext cx="675856" cy="6898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3" name="Объект 5">
            <a:extLst>
              <a:ext uri="{FF2B5EF4-FFF2-40B4-BE49-F238E27FC236}">
                <a16:creationId xmlns:a16="http://schemas.microsoft.com/office/drawing/2014/main" id="{907DC7BA-2BB6-4329-BB61-9FB44AFFDBD9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8332389" y="1742275"/>
            <a:ext cx="680860" cy="6994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70769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98" y="147646"/>
            <a:ext cx="8764590" cy="714249"/>
          </a:xfrm>
          <a:gradFill>
            <a:gsLst>
              <a:gs pos="19000">
                <a:schemeClr val="bg1"/>
              </a:gs>
              <a:gs pos="58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происходит составление бюджета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302A1BB-BC1C-49BD-8D3A-328DBB6EC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94875"/>
              </p:ext>
            </p:extLst>
          </p:nvPr>
        </p:nvGraphicFramePr>
        <p:xfrm>
          <a:off x="4788024" y="764704"/>
          <a:ext cx="41764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3E67F10-1879-4B92-ADBA-F35E4C586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362851"/>
              </p:ext>
            </p:extLst>
          </p:nvPr>
        </p:nvGraphicFramePr>
        <p:xfrm>
          <a:off x="539415" y="650545"/>
          <a:ext cx="6251133" cy="537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D2E69D-514B-4468-A06E-0498D6FE50A5}"/>
              </a:ext>
            </a:extLst>
          </p:cNvPr>
          <p:cNvSpPr/>
          <p:nvPr/>
        </p:nvSpPr>
        <p:spPr>
          <a:xfrm>
            <a:off x="4572000" y="1176428"/>
            <a:ext cx="1512166" cy="1015663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с Министерствами НО лимитов энергоресурсов, </a:t>
            </a:r>
            <a:r>
              <a:rPr lang="ru-RU" sz="1200" i="1" dirty="0" err="1"/>
              <a:t>ФОТа</a:t>
            </a:r>
            <a:endParaRPr lang="ru-RU" sz="1200" i="1" dirty="0">
              <a:latin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C2C0C9-0E79-44D6-865B-65257E85DDCC}"/>
              </a:ext>
            </a:extLst>
          </p:cNvPr>
          <p:cNvSpPr/>
          <p:nvPr/>
        </p:nvSpPr>
        <p:spPr>
          <a:xfrm>
            <a:off x="5512002" y="2708920"/>
            <a:ext cx="1148230" cy="1384995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основных показателей прогноза    социально-экономического развития</a:t>
            </a:r>
            <a:endParaRPr lang="ru-RU" sz="1200" i="1" dirty="0">
              <a:latin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841FF78-0C45-4A51-9F92-8BC98E9D0792}"/>
              </a:ext>
            </a:extLst>
          </p:cNvPr>
          <p:cNvSpPr/>
          <p:nvPr/>
        </p:nvSpPr>
        <p:spPr>
          <a:xfrm>
            <a:off x="5512002" y="4270416"/>
            <a:ext cx="2358008" cy="646331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Согласование прогноза консолидированного бюджета с Министерствами НО</a:t>
            </a:r>
            <a:endParaRPr lang="ru-RU" sz="1200" i="1" dirty="0">
              <a:latin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75E43E-1471-4552-9B25-5DC2DDC8300B}"/>
              </a:ext>
            </a:extLst>
          </p:cNvPr>
          <p:cNvSpPr/>
          <p:nvPr/>
        </p:nvSpPr>
        <p:spPr>
          <a:xfrm>
            <a:off x="5277722" y="5005703"/>
            <a:ext cx="2592288" cy="461665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Концепции бюджетной и налоговой политики</a:t>
            </a:r>
            <a:endParaRPr lang="ru-RU" sz="1200" i="1" dirty="0">
              <a:latin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BB18EF-6F31-4A92-8950-99F8E2F9BF41}"/>
              </a:ext>
            </a:extLst>
          </p:cNvPr>
          <p:cNvSpPr/>
          <p:nvPr/>
        </p:nvSpPr>
        <p:spPr>
          <a:xfrm>
            <a:off x="4693744" y="5614315"/>
            <a:ext cx="1390423" cy="830997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и утверждение муниципальных программ</a:t>
            </a:r>
            <a:endParaRPr lang="ru-RU" sz="1200" i="1" dirty="0">
              <a:latin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62585D2-B7AC-48E0-91F7-28D1AE438239}"/>
              </a:ext>
            </a:extLst>
          </p:cNvPr>
          <p:cNvSpPr/>
          <p:nvPr/>
        </p:nvSpPr>
        <p:spPr>
          <a:xfrm>
            <a:off x="2691880" y="5257800"/>
            <a:ext cx="1880120" cy="1384995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Актуализация нормативно-правовой базы, формирования структуры нормативных затрат, перечня муниципальных услуг</a:t>
            </a:r>
            <a:endParaRPr lang="ru-RU" sz="1200" i="1" dirty="0">
              <a:latin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A196CB3-53B4-4F51-995B-4F50AB6275CD}"/>
              </a:ext>
            </a:extLst>
          </p:cNvPr>
          <p:cNvSpPr/>
          <p:nvPr/>
        </p:nvSpPr>
        <p:spPr>
          <a:xfrm>
            <a:off x="-2920" y="5431497"/>
            <a:ext cx="2673690" cy="27699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Формирование проекта бюджета</a:t>
            </a:r>
            <a:endParaRPr lang="ru-RU" sz="1200" i="1" dirty="0">
              <a:latin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62A6228-88AA-4136-BA7E-FBA48A4E5423}"/>
              </a:ext>
            </a:extLst>
          </p:cNvPr>
          <p:cNvSpPr/>
          <p:nvPr/>
        </p:nvSpPr>
        <p:spPr>
          <a:xfrm>
            <a:off x="109431" y="6023029"/>
            <a:ext cx="1020862" cy="646331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Баланс финансовых ресурсов</a:t>
            </a:r>
            <a:endParaRPr lang="ru-RU" sz="1200" i="1" dirty="0">
              <a:latin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2A8C-7A5C-42C9-8E00-B9ECA26D8C10}"/>
              </a:ext>
            </a:extLst>
          </p:cNvPr>
          <p:cNvSpPr/>
          <p:nvPr/>
        </p:nvSpPr>
        <p:spPr>
          <a:xfrm>
            <a:off x="1247624" y="5784346"/>
            <a:ext cx="1322512" cy="830997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реестра расходных обязательств</a:t>
            </a:r>
            <a:endParaRPr lang="ru-RU" sz="1200" i="1" dirty="0">
              <a:latin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CC86B45-4871-4D07-BDF8-5CB27E087038}"/>
              </a:ext>
            </a:extLst>
          </p:cNvPr>
          <p:cNvSpPr/>
          <p:nvPr/>
        </p:nvSpPr>
        <p:spPr>
          <a:xfrm>
            <a:off x="100967" y="4135589"/>
            <a:ext cx="2194869" cy="120032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основных параметров бюджетных проектировок, межбюджетных отношений с ведомствами и поселениями</a:t>
            </a:r>
            <a:endParaRPr lang="ru-RU" sz="1200" i="1" dirty="0">
              <a:latin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D496BF2-616D-4536-9101-B4924F46C23C}"/>
              </a:ext>
            </a:extLst>
          </p:cNvPr>
          <p:cNvSpPr/>
          <p:nvPr/>
        </p:nvSpPr>
        <p:spPr>
          <a:xfrm>
            <a:off x="179512" y="3105835"/>
            <a:ext cx="1728192" cy="830997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ru-RU" sz="1200" i="1" dirty="0"/>
              <a:t>Рассмотрение проектов бюджетов муниципального района и поселений</a:t>
            </a:r>
            <a:endParaRPr lang="ru-RU" sz="1200" i="1" dirty="0">
              <a:latin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54C03EE-E231-4377-AC1B-157AC523388D}"/>
              </a:ext>
            </a:extLst>
          </p:cNvPr>
          <p:cNvSpPr/>
          <p:nvPr/>
        </p:nvSpPr>
        <p:spPr>
          <a:xfrm>
            <a:off x="199898" y="1983748"/>
            <a:ext cx="1900299" cy="923330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i="1" dirty="0"/>
              <a:t>Утверждение бюджетов поселений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31E6904-8043-4C21-8011-5EDAEBE05B1B}"/>
              </a:ext>
            </a:extLst>
          </p:cNvPr>
          <p:cNvSpPr/>
          <p:nvPr/>
        </p:nvSpPr>
        <p:spPr>
          <a:xfrm>
            <a:off x="899592" y="963461"/>
            <a:ext cx="2347189" cy="707886"/>
          </a:xfrm>
          <a:prstGeom prst="rect">
            <a:avLst/>
          </a:prstGeom>
          <a:ln w="571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/>
              <a:t>Утверждение бюджета района</a:t>
            </a:r>
            <a:endParaRPr lang="ru-RU" sz="2000" b="1" dirty="0"/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2988897" y="2508894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трелка: шеврон 3">
            <a:extLst>
              <a:ext uri="{FF2B5EF4-FFF2-40B4-BE49-F238E27FC236}">
                <a16:creationId xmlns:a16="http://schemas.microsoft.com/office/drawing/2014/main" id="{F0878A5F-03B5-4710-8E1F-724BD17186A5}"/>
              </a:ext>
            </a:extLst>
          </p:cNvPr>
          <p:cNvSpPr/>
          <p:nvPr/>
        </p:nvSpPr>
        <p:spPr>
          <a:xfrm>
            <a:off x="3837645" y="1081507"/>
            <a:ext cx="679212" cy="593331"/>
          </a:xfrm>
          <a:prstGeom prst="chevron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379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945044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Из чего состоит бюджетная система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</a:t>
            </a:r>
          </a:p>
        </p:txBody>
      </p:sp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1DDF3FFE-3368-4B5F-8855-6F4838A8B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0" y="1241808"/>
            <a:ext cx="4727916" cy="5211528"/>
          </a:xfrm>
          <a:prstGeom prst="rect">
            <a:avLst/>
          </a:prstGeom>
          <a:ln w="76200"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D13D20E-66B2-470A-A894-C6627DF12B4F}"/>
              </a:ext>
            </a:extLst>
          </p:cNvPr>
          <p:cNvSpPr/>
          <p:nvPr/>
        </p:nvSpPr>
        <p:spPr>
          <a:xfrm>
            <a:off x="4438248" y="1748172"/>
            <a:ext cx="4526240" cy="1070514"/>
          </a:xfrm>
          <a:prstGeom prst="roundRect">
            <a:avLst/>
          </a:prstGeom>
          <a:gradFill>
            <a:gsLst>
              <a:gs pos="19000">
                <a:schemeClr val="bg1"/>
              </a:gs>
              <a:gs pos="73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Консолидированный бюджет </a:t>
            </a:r>
            <a:r>
              <a:rPr lang="ru-RU" sz="2000" b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000" b="1" dirty="0">
                <a:solidFill>
                  <a:schemeClr val="tx1"/>
                </a:solidFill>
              </a:rPr>
              <a:t> муниципального района</a:t>
            </a:r>
          </a:p>
        </p:txBody>
      </p:sp>
      <p:sp>
        <p:nvSpPr>
          <p:cNvPr id="13" name="Стрелка вправо с вырезом 9">
            <a:extLst>
              <a:ext uri="{FF2B5EF4-FFF2-40B4-BE49-F238E27FC236}">
                <a16:creationId xmlns:a16="http://schemas.microsoft.com/office/drawing/2014/main" id="{B74A2911-FEE4-47B9-8336-41177A8F0BC2}"/>
              </a:ext>
            </a:extLst>
          </p:cNvPr>
          <p:cNvSpPr/>
          <p:nvPr/>
        </p:nvSpPr>
        <p:spPr>
          <a:xfrm rot="5400000">
            <a:off x="8119737" y="2589880"/>
            <a:ext cx="818443" cy="515348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2">
            <a:extLst>
              <a:ext uri="{FF2B5EF4-FFF2-40B4-BE49-F238E27FC236}">
                <a16:creationId xmlns:a16="http://schemas.microsoft.com/office/drawing/2014/main" id="{F3947A28-9DBC-40D7-821D-6EFF6FB9F277}"/>
              </a:ext>
            </a:extLst>
          </p:cNvPr>
          <p:cNvSpPr/>
          <p:nvPr/>
        </p:nvSpPr>
        <p:spPr>
          <a:xfrm rot="5400000">
            <a:off x="4785368" y="3247507"/>
            <a:ext cx="1440162" cy="515350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2A99262-8362-4200-AEC0-F88CF11C1FC0}"/>
              </a:ext>
            </a:extLst>
          </p:cNvPr>
          <p:cNvSpPr/>
          <p:nvPr/>
        </p:nvSpPr>
        <p:spPr>
          <a:xfrm>
            <a:off x="3314533" y="4293096"/>
            <a:ext cx="2591112" cy="1440160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 муниципального района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245D787-311B-4452-B9DD-CEA66B6C3752}"/>
              </a:ext>
            </a:extLst>
          </p:cNvPr>
          <p:cNvSpPr/>
          <p:nvPr/>
        </p:nvSpPr>
        <p:spPr>
          <a:xfrm>
            <a:off x="6048166" y="3284984"/>
            <a:ext cx="2916322" cy="2907606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Бюджеты 10 поселений: </a:t>
            </a:r>
            <a:r>
              <a:rPr lang="ru-RU" sz="1400" dirty="0" err="1">
                <a:solidFill>
                  <a:schemeClr val="tx1"/>
                </a:solidFill>
              </a:rPr>
              <a:t>р.п.Д.Константиново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Белозеровский</a:t>
            </a:r>
            <a:r>
              <a:rPr lang="ru-RU" sz="1400" dirty="0">
                <a:solidFill>
                  <a:schemeClr val="tx1"/>
                </a:solidFill>
              </a:rPr>
              <a:t> с/с,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Богоявленский с/с,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Дубравский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Кужутский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Малопицкий</a:t>
            </a:r>
            <a:r>
              <a:rPr lang="ru-RU" sz="1400" dirty="0">
                <a:solidFill>
                  <a:schemeClr val="tx1"/>
                </a:solidFill>
              </a:rPr>
              <a:t> с/с,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Нижегородский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Сарлейский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Суроватихинский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Тепелевский</a:t>
            </a:r>
            <a:r>
              <a:rPr lang="ru-RU" sz="1400" dirty="0">
                <a:solidFill>
                  <a:schemeClr val="tx1"/>
                </a:solidFill>
              </a:rPr>
              <a:t> с/с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2DFEBC2-47CE-429E-BC0F-3ED64FD43128}"/>
              </a:ext>
            </a:extLst>
          </p:cNvPr>
          <p:cNvSpPr/>
          <p:nvPr/>
        </p:nvSpPr>
        <p:spPr>
          <a:xfrm>
            <a:off x="7972346" y="628413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вправо с вырезом 2">
            <a:extLst>
              <a:ext uri="{FF2B5EF4-FFF2-40B4-BE49-F238E27FC236}">
                <a16:creationId xmlns:a16="http://schemas.microsoft.com/office/drawing/2014/main" id="{036425B5-2A95-4DD1-AC8F-EFBCAE6E70DA}"/>
              </a:ext>
            </a:extLst>
          </p:cNvPr>
          <p:cNvSpPr/>
          <p:nvPr/>
        </p:nvSpPr>
        <p:spPr>
          <a:xfrm rot="5400000">
            <a:off x="6384347" y="1061635"/>
            <a:ext cx="844564" cy="648072"/>
          </a:xfrm>
          <a:prstGeom prst="notchedRightArrow">
            <a:avLst>
              <a:gd name="adj1" fmla="val 50000"/>
              <a:gd name="adj2" fmla="val 53761"/>
            </a:avLst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49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850106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Какие показатели характеризуют </a:t>
            </a:r>
            <a:br>
              <a:rPr lang="ru-RU" sz="3200" b="1" i="1" dirty="0"/>
            </a:br>
            <a:r>
              <a:rPr lang="ru-RU" sz="3200" b="1" i="1" dirty="0"/>
              <a:t>наш район в 2019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5" name="Овал 4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02358" y="1302509"/>
            <a:ext cx="4690122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02358" y="2234111"/>
            <a:ext cx="4690122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20.676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2104" y="3128043"/>
            <a:ext cx="4680376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Уровень валового продукта – 3.368 млн.руб.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2358" y="4007837"/>
            <a:ext cx="4680376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27.970 рублей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98187" y="4922400"/>
            <a:ext cx="7694293" cy="55500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1.780 млн.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1560" y="5652574"/>
            <a:ext cx="8280920" cy="55500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26 ( казенные – 3, бюджетные – 11, автономные -12)</a:t>
            </a:r>
          </a:p>
        </p:txBody>
      </p:sp>
    </p:spTree>
    <p:extLst>
      <p:ext uri="{BB962C8B-B14F-4D97-AF65-F5344CB8AC3E}">
        <p14:creationId xmlns:p14="http://schemas.microsoft.com/office/powerpoint/2010/main" val="33169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883713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36076"/>
              </p:ext>
            </p:extLst>
          </p:nvPr>
        </p:nvGraphicFramePr>
        <p:xfrm>
          <a:off x="107504" y="1332000"/>
          <a:ext cx="4536000" cy="260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831868"/>
              </p:ext>
            </p:extLst>
          </p:nvPr>
        </p:nvGraphicFramePr>
        <p:xfrm>
          <a:off x="4572000" y="1158351"/>
          <a:ext cx="4320480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4303202"/>
              </p:ext>
            </p:extLst>
          </p:nvPr>
        </p:nvGraphicFramePr>
        <p:xfrm>
          <a:off x="324000" y="3717032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100106"/>
              </p:ext>
            </p:extLst>
          </p:nvPr>
        </p:nvGraphicFramePr>
        <p:xfrm>
          <a:off x="5004048" y="3717032"/>
          <a:ext cx="388843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17205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800" b="1" i="1" dirty="0"/>
            </a:br>
            <a:r>
              <a:rPr lang="ru-RU" sz="2800" b="1" i="1" dirty="0"/>
              <a:t>Основные параметры бюджетного планирования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647448B-9233-459D-B0D8-300ED25F1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499709"/>
              </p:ext>
            </p:extLst>
          </p:nvPr>
        </p:nvGraphicFramePr>
        <p:xfrm>
          <a:off x="179512" y="1600200"/>
          <a:ext cx="864096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0546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0090" y="188640"/>
            <a:ext cx="8744398" cy="1080120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Сколько доходов поступает в бюджет  муниципального района</a:t>
            </a:r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11900756"/>
              </p:ext>
            </p:extLst>
          </p:nvPr>
        </p:nvGraphicFramePr>
        <p:xfrm>
          <a:off x="179512" y="1412776"/>
          <a:ext cx="885698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627583" y="4545767"/>
            <a:ext cx="1183557" cy="1114401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55,6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4624" y="4559377"/>
            <a:ext cx="1133033" cy="1100392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51,9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9957" y="4646358"/>
            <a:ext cx="1051012" cy="1002177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37,8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2B08A24C-1F77-47D8-A38F-C5D855E9A924}"/>
              </a:ext>
            </a:extLst>
          </p:cNvPr>
          <p:cNvSpPr/>
          <p:nvPr/>
        </p:nvSpPr>
        <p:spPr>
          <a:xfrm>
            <a:off x="4572000" y="4646358"/>
            <a:ext cx="1051012" cy="1013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40,1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EA2B1C07-9EEE-4010-826F-9B1E43788537}"/>
              </a:ext>
            </a:extLst>
          </p:cNvPr>
          <p:cNvSpPr/>
          <p:nvPr/>
        </p:nvSpPr>
        <p:spPr>
          <a:xfrm>
            <a:off x="7637686" y="4646358"/>
            <a:ext cx="1051012" cy="1002177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41,2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50DB8A16-2A78-45A1-8AED-914C53460961}"/>
              </a:ext>
            </a:extLst>
          </p:cNvPr>
          <p:cNvSpPr/>
          <p:nvPr/>
        </p:nvSpPr>
        <p:spPr>
          <a:xfrm>
            <a:off x="211399" y="4311316"/>
            <a:ext cx="8744398" cy="1512168"/>
          </a:xfrm>
          <a:prstGeom prst="round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В РАСЧЕТЕ </a:t>
            </a:r>
          </a:p>
          <a:p>
            <a:r>
              <a:rPr lang="ru-RU" b="1" dirty="0">
                <a:solidFill>
                  <a:schemeClr val="tx1"/>
                </a:solidFill>
              </a:rPr>
              <a:t>       НА </a:t>
            </a:r>
          </a:p>
          <a:p>
            <a:r>
              <a:rPr lang="ru-RU" b="1" dirty="0">
                <a:solidFill>
                  <a:schemeClr val="tx1"/>
                </a:solidFill>
              </a:rPr>
              <a:t>1 ЖИТЕЛЯ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8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239"/>
            <a:ext cx="8229600" cy="97450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100" b="1" i="1" dirty="0"/>
            </a:br>
            <a:r>
              <a:rPr lang="ru-RU" sz="3100" b="1" i="1" dirty="0"/>
              <a:t>Из каких поступлений формируется бюджет муниципального района</a:t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621795"/>
              </p:ext>
            </p:extLst>
          </p:nvPr>
        </p:nvGraphicFramePr>
        <p:xfrm>
          <a:off x="251520" y="1600200"/>
          <a:ext cx="8712968" cy="489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F1B419-5305-4092-877E-22B8E0961C24}"/>
              </a:ext>
            </a:extLst>
          </p:cNvPr>
          <p:cNvSpPr/>
          <p:nvPr/>
        </p:nvSpPr>
        <p:spPr>
          <a:xfrm>
            <a:off x="7524328" y="1196752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18" y="116632"/>
            <a:ext cx="8802570" cy="54997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200" b="1" i="1" dirty="0"/>
            </a:br>
            <a:r>
              <a:rPr lang="ru-RU" sz="3200" b="1" i="1" dirty="0"/>
              <a:t>Налоговые доходы </a:t>
            </a:r>
            <a:br>
              <a:rPr lang="ru-RU" sz="3200" b="1" i="1" dirty="0"/>
            </a:br>
            <a:r>
              <a:rPr lang="ru-RU" sz="3200" b="1" i="1" dirty="0"/>
              <a:t>                  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530777"/>
              </p:ext>
            </p:extLst>
          </p:nvPr>
        </p:nvGraphicFramePr>
        <p:xfrm>
          <a:off x="161918" y="666607"/>
          <a:ext cx="8903804" cy="5956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86309" y="2561831"/>
            <a:ext cx="2633993" cy="57606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НПА области, НПА района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918" y="818289"/>
            <a:ext cx="5160832" cy="1424483"/>
          </a:xfrm>
          <a:prstGeom prst="roundRect">
            <a:avLst/>
          </a:prstGeom>
          <a:pattFill prst="pct50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Формирование прогноза доходов на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2020 год и на плановый период 2021, 2022 годов произведено с учётом: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1037923" y="2139370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4295621" y="2086709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2810DE2-D38E-404A-9FC1-F25A4039E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582887"/>
              </p:ext>
            </p:extLst>
          </p:nvPr>
        </p:nvGraphicFramePr>
        <p:xfrm>
          <a:off x="4932040" y="1124744"/>
          <a:ext cx="4027430" cy="735325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391000">
                  <a:extLst>
                    <a:ext uri="{9D8B030D-6E8A-4147-A177-3AD203B41FA5}">
                      <a16:colId xmlns:a16="http://schemas.microsoft.com/office/drawing/2014/main" val="3114892866"/>
                    </a:ext>
                  </a:extLst>
                </a:gridCol>
                <a:gridCol w="1423349">
                  <a:extLst>
                    <a:ext uri="{9D8B030D-6E8A-4147-A177-3AD203B41FA5}">
                      <a16:colId xmlns:a16="http://schemas.microsoft.com/office/drawing/2014/main" val="3562261229"/>
                    </a:ext>
                  </a:extLst>
                </a:gridCol>
                <a:gridCol w="1213081">
                  <a:extLst>
                    <a:ext uri="{9D8B030D-6E8A-4147-A177-3AD203B41FA5}">
                      <a16:colId xmlns:a16="http://schemas.microsoft.com/office/drawing/2014/main" val="152276723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2020г.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2021г.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2022г.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0539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245 967,4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260 955,0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278 337,2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73923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C23FEC4-833B-44E0-B725-7FC88164A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282713"/>
              </p:ext>
            </p:extLst>
          </p:nvPr>
        </p:nvGraphicFramePr>
        <p:xfrm>
          <a:off x="4298259" y="4055056"/>
          <a:ext cx="4229100" cy="2568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46500599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24793022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565282077"/>
                    </a:ext>
                  </a:extLst>
                </a:gridCol>
              </a:tblGrid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2020г.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2021г.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2022г.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79441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221 617,4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237 746,3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255 050,2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262004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3 680,8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4 547,4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4 729,3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16692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1 391,8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3 484,5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4 181,4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00352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7 389,3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7 766,2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8 123,4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33618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6 047,8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1 366,8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478846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1 592,5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1 626,0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1 658,5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111931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4 247,8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4 417,8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4 594,4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30902"/>
                  </a:ext>
                </a:extLst>
              </a:tr>
            </a:tbl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B2F2B4C5-B6AD-47B0-B6BF-524A6F8BFC2C}"/>
              </a:ext>
            </a:extLst>
          </p:cNvPr>
          <p:cNvSpPr/>
          <p:nvPr/>
        </p:nvSpPr>
        <p:spPr>
          <a:xfrm>
            <a:off x="8100392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94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064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 зачисляются налоги на территории области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522332"/>
              </p:ext>
            </p:extLst>
          </p:nvPr>
        </p:nvGraphicFramePr>
        <p:xfrm>
          <a:off x="107504" y="862779"/>
          <a:ext cx="8928992" cy="553540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653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5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3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826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Налоги и сборы, установленные законодательством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Уровни 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ОБЛАСТНОЙ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МР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ГОР и СЕЛ</a:t>
                      </a:r>
                      <a:r>
                        <a:rPr lang="ru-RU" sz="1200" b="1" u="none" strike="noStrike" baseline="0" dirty="0">
                          <a:effectLst/>
                        </a:rPr>
                        <a:t> ПОСЕЛ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38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</a:rPr>
                        <a:t>Федеральные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1. Налог на прибыль организаций по ставке, установленной для субъектов РФ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2. Акцизы,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спиртосодержащую продукцию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«крепкий» алкоголь (свыше 9%)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(пиво, вина шампанские)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доходы от уплаты акцизов на нефтепродукты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3. Налог на доходы физических лиц (по единым нормативам)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4. Налоги со специальными налоговыми режимами,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налог на вмененный доход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сельскохозяйственный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5. Налог на добычу общераспространенных полезных ископаемых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6. Сборы за пользование объектами животного мира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7. Государственная пошлина (в зависимости от установленных полномочий)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Региональные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Транспортный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Местные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5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Земельный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8172400" y="6398187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06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3046677"/>
              </p:ext>
            </p:extLst>
          </p:nvPr>
        </p:nvGraphicFramePr>
        <p:xfrm>
          <a:off x="2411760" y="2420888"/>
          <a:ext cx="662473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028384" y="6314914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3D8EE02-73C5-4D04-BB66-4A3B01CC8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336337"/>
              </p:ext>
            </p:extLst>
          </p:nvPr>
        </p:nvGraphicFramePr>
        <p:xfrm>
          <a:off x="251520" y="836713"/>
          <a:ext cx="6120680" cy="4169001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64877739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50542739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1702352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07322863"/>
                    </a:ext>
                  </a:extLst>
                </a:gridCol>
              </a:tblGrid>
              <a:tr h="4213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effectLst/>
                        </a:rPr>
                        <a:t>Всего,</a:t>
                      </a:r>
                      <a:r>
                        <a:rPr lang="ru-RU" sz="2000" b="1" u="none" strike="noStrike" dirty="0">
                          <a:effectLst/>
                        </a:rPr>
                        <a:t> </a:t>
                      </a:r>
                      <a:r>
                        <a:rPr lang="ru-RU" sz="2000" b="0" u="none" strike="noStrike" dirty="0" err="1">
                          <a:effectLst/>
                        </a:rPr>
                        <a:t>тыс.руб</a:t>
                      </a:r>
                      <a:r>
                        <a:rPr lang="ru-RU" sz="2000" b="0" u="none" strike="noStrike" dirty="0">
                          <a:effectLst/>
                        </a:rPr>
                        <a:t>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2020г.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2021г.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2022г.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78716878"/>
                  </a:ext>
                </a:extLst>
              </a:tr>
              <a:tr h="266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24 872,8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effectLst/>
                        </a:rPr>
                        <a:t>24 524,5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24 184,2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6926858"/>
                  </a:ext>
                </a:extLst>
              </a:tr>
              <a:tr h="5856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использования муниципального имущества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12 988,0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13 507,5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14 053,4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049072"/>
                  </a:ext>
                </a:extLst>
              </a:tr>
              <a:tr h="4030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Платежи при пользовании природными ресурсами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218,7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227,4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236,5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462734"/>
                  </a:ext>
                </a:extLst>
              </a:tr>
              <a:tr h="553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оказания платных работ (услуг) и компенсации затрат государства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412,3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428,8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446,0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419574"/>
                  </a:ext>
                </a:extLst>
              </a:tr>
              <a:tr h="516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9 936,0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8 990,3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8 021,1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664314"/>
                  </a:ext>
                </a:extLst>
              </a:tr>
              <a:tr h="347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1 245,0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1 294,8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1 348,4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505549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72,8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75,7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964661"/>
                  </a:ext>
                </a:extLst>
              </a:tr>
            </a:tbl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7BB2FE5-5D92-438E-979B-709DCFDFF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8209879"/>
              </p:ext>
            </p:extLst>
          </p:nvPr>
        </p:nvGraphicFramePr>
        <p:xfrm>
          <a:off x="5940152" y="620689"/>
          <a:ext cx="3096344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1A0450BD-E118-482A-A74C-D467F2BA4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927520"/>
              </p:ext>
            </p:extLst>
          </p:nvPr>
        </p:nvGraphicFramePr>
        <p:xfrm>
          <a:off x="0" y="4797152"/>
          <a:ext cx="4572000" cy="1864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447653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Безвозмездные поступления от других бюджетов                      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82726"/>
              </p:ext>
            </p:extLst>
          </p:nvPr>
        </p:nvGraphicFramePr>
        <p:xfrm>
          <a:off x="107504" y="1268760"/>
          <a:ext cx="885698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099962"/>
              </p:ext>
            </p:extLst>
          </p:nvPr>
        </p:nvGraphicFramePr>
        <p:xfrm>
          <a:off x="107504" y="867708"/>
          <a:ext cx="8856985" cy="5873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B876689-CB52-4A54-9EB0-EDDC44CB4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4288183"/>
              </p:ext>
            </p:extLst>
          </p:nvPr>
        </p:nvGraphicFramePr>
        <p:xfrm>
          <a:off x="1943466" y="776227"/>
          <a:ext cx="7093030" cy="39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узырек для мыслей: облако 12">
            <a:extLst>
              <a:ext uri="{FF2B5EF4-FFF2-40B4-BE49-F238E27FC236}">
                <a16:creationId xmlns:a16="http://schemas.microsoft.com/office/drawing/2014/main" id="{2755852D-F932-46EA-9745-4256A4C7E8AF}"/>
              </a:ext>
            </a:extLst>
          </p:cNvPr>
          <p:cNvSpPr/>
          <p:nvPr/>
        </p:nvSpPr>
        <p:spPr>
          <a:xfrm rot="7428396">
            <a:off x="1662693" y="4841072"/>
            <a:ext cx="1691102" cy="1841742"/>
          </a:xfrm>
          <a:prstGeom prst="cloudCallout">
            <a:avLst>
              <a:gd name="adj1" fmla="val -94181"/>
              <a:gd name="adj2" fmla="val -32273"/>
            </a:avLst>
          </a:prstGeom>
          <a:pattFill prst="pct8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7B1D213-16F2-4DD4-9CC7-9CEF3C321773}"/>
              </a:ext>
            </a:extLst>
          </p:cNvPr>
          <p:cNvSpPr/>
          <p:nvPr/>
        </p:nvSpPr>
        <p:spPr>
          <a:xfrm>
            <a:off x="1612359" y="5186192"/>
            <a:ext cx="201622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установления направлений и (или) условий их использования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Пузырек для мыслей: облако 17">
            <a:extLst>
              <a:ext uri="{FF2B5EF4-FFF2-40B4-BE49-F238E27FC236}">
                <a16:creationId xmlns:a16="http://schemas.microsoft.com/office/drawing/2014/main" id="{B117B81D-3FAF-4525-B850-403719FA406E}"/>
              </a:ext>
            </a:extLst>
          </p:cNvPr>
          <p:cNvSpPr/>
          <p:nvPr/>
        </p:nvSpPr>
        <p:spPr>
          <a:xfrm rot="7428396">
            <a:off x="3506988" y="4875135"/>
            <a:ext cx="1784952" cy="1841742"/>
          </a:xfrm>
          <a:prstGeom prst="cloudCallout">
            <a:avLst>
              <a:gd name="adj1" fmla="val -78348"/>
              <a:gd name="adj2" fmla="val -12827"/>
            </a:avLst>
          </a:prstGeom>
          <a:pattFill prst="pct80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885F41-E65C-4FF0-A7B6-708322F4CB11}"/>
              </a:ext>
            </a:extLst>
          </p:cNvPr>
          <p:cNvSpPr/>
          <p:nvPr/>
        </p:nvSpPr>
        <p:spPr>
          <a:xfrm>
            <a:off x="3555891" y="4869160"/>
            <a:ext cx="1854295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условиях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endParaRPr lang="ru-RU" alt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означает, что получатель субсидии должен за счёт собственных средств предусмотреть определенную долю финансирования)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Пузырек для мыслей: облако 19">
            <a:extLst>
              <a:ext uri="{FF2B5EF4-FFF2-40B4-BE49-F238E27FC236}">
                <a16:creationId xmlns:a16="http://schemas.microsoft.com/office/drawing/2014/main" id="{361B9434-B06D-49D4-86A4-1E33857EE3B4}"/>
              </a:ext>
            </a:extLst>
          </p:cNvPr>
          <p:cNvSpPr/>
          <p:nvPr/>
        </p:nvSpPr>
        <p:spPr>
          <a:xfrm rot="7428396">
            <a:off x="5470872" y="4905578"/>
            <a:ext cx="1654602" cy="1778335"/>
          </a:xfrm>
          <a:prstGeom prst="cloudCallout">
            <a:avLst>
              <a:gd name="adj1" fmla="val -68732"/>
              <a:gd name="adj2" fmla="val 19313"/>
            </a:avLst>
          </a:prstGeom>
          <a:pattFill prst="pct75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Пузырек для мыслей: облако 23">
            <a:extLst>
              <a:ext uri="{FF2B5EF4-FFF2-40B4-BE49-F238E27FC236}">
                <a16:creationId xmlns:a16="http://schemas.microsoft.com/office/drawing/2014/main" id="{3B41F4FA-F437-4ED7-8895-45D8C38BADD9}"/>
              </a:ext>
            </a:extLst>
          </p:cNvPr>
          <p:cNvSpPr/>
          <p:nvPr/>
        </p:nvSpPr>
        <p:spPr>
          <a:xfrm rot="7428396">
            <a:off x="7486696" y="4845352"/>
            <a:ext cx="1203309" cy="1621007"/>
          </a:xfrm>
          <a:prstGeom prst="cloudCallout">
            <a:avLst>
              <a:gd name="adj1" fmla="val -72094"/>
              <a:gd name="adj2" fmla="val 50110"/>
            </a:avLst>
          </a:prstGeo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144E36-7F00-437F-99A6-52815B4654FC}"/>
              </a:ext>
            </a:extLst>
          </p:cNvPr>
          <p:cNvSpPr txBox="1"/>
          <p:nvPr/>
        </p:nvSpPr>
        <p:spPr>
          <a:xfrm>
            <a:off x="5446611" y="4993500"/>
            <a:ext cx="21538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осуществление переданных полномочий, то есть полномочий, которые не закреплены за получателем субвенции</a:t>
            </a:r>
            <a:endParaRPr lang="ru-RU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26FF0D-F5FC-4524-9A3F-3ECA39CF50BA}"/>
              </a:ext>
            </a:extLst>
          </p:cNvPr>
          <p:cNvSpPr txBox="1"/>
          <p:nvPr/>
        </p:nvSpPr>
        <p:spPr>
          <a:xfrm>
            <a:off x="7474425" y="5205442"/>
            <a:ext cx="1563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отнесенные к предыдущим видам</a:t>
            </a:r>
            <a:endParaRPr lang="ru-RU" sz="1400" b="1" dirty="0"/>
          </a:p>
        </p:txBody>
      </p:sp>
      <p:sp>
        <p:nvSpPr>
          <p:cNvPr id="16" name="Пузырек для мыслей: облако 15">
            <a:extLst>
              <a:ext uri="{FF2B5EF4-FFF2-40B4-BE49-F238E27FC236}">
                <a16:creationId xmlns:a16="http://schemas.microsoft.com/office/drawing/2014/main" id="{9580DB65-B158-467E-9251-1DAB7E573625}"/>
              </a:ext>
            </a:extLst>
          </p:cNvPr>
          <p:cNvSpPr/>
          <p:nvPr/>
        </p:nvSpPr>
        <p:spPr>
          <a:xfrm>
            <a:off x="105271" y="641393"/>
            <a:ext cx="2000456" cy="2234377"/>
          </a:xfrm>
          <a:prstGeom prst="cloudCallout">
            <a:avLst>
              <a:gd name="adj1" fmla="val 12621"/>
              <a:gd name="adj2" fmla="val 54476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узырек для мыслей: облако 20">
            <a:extLst>
              <a:ext uri="{FF2B5EF4-FFF2-40B4-BE49-F238E27FC236}">
                <a16:creationId xmlns:a16="http://schemas.microsoft.com/office/drawing/2014/main" id="{86942CF4-7957-4E19-B3B6-218F235F3745}"/>
              </a:ext>
            </a:extLst>
          </p:cNvPr>
          <p:cNvSpPr/>
          <p:nvPr/>
        </p:nvSpPr>
        <p:spPr>
          <a:xfrm>
            <a:off x="35254" y="1621517"/>
            <a:ext cx="1908212" cy="2140067"/>
          </a:xfrm>
          <a:prstGeom prst="cloudCallout">
            <a:avLst>
              <a:gd name="adj1" fmla="val 56127"/>
              <a:gd name="adj2" fmla="val 38734"/>
            </a:avLst>
          </a:prstGeom>
          <a:pattFill prst="pct70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A1F7E-75AA-483B-B703-E3EB40B55F5B}"/>
              </a:ext>
            </a:extLst>
          </p:cNvPr>
          <p:cNvSpPr txBox="1"/>
          <p:nvPr/>
        </p:nvSpPr>
        <p:spPr>
          <a:xfrm>
            <a:off x="104365" y="992760"/>
            <a:ext cx="21537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-межбюджетные трансферты (средства), предоставляемые  одним бюджетом другому</a:t>
            </a:r>
            <a:endParaRPr lang="ru-RU" sz="1600" b="1" i="1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64ED0E4-EC32-4247-ACC8-BDADA1A2CD19}"/>
              </a:ext>
            </a:extLst>
          </p:cNvPr>
          <p:cNvSpPr/>
          <p:nvPr/>
        </p:nvSpPr>
        <p:spPr>
          <a:xfrm>
            <a:off x="7956376" y="579676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03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3" cy="129614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/>
              <a:t>Особенности формирования бюджета </a:t>
            </a:r>
            <a:r>
              <a:rPr lang="ru-RU" sz="2400" b="1" i="1" dirty="0">
                <a:solidFill>
                  <a:schemeClr val="tx1"/>
                </a:solidFill>
              </a:rPr>
              <a:t>Дальнеконстантиновского муниципального района на 2020 год и плановый период </a:t>
            </a:r>
            <a:br>
              <a:rPr lang="ru-RU" sz="2400" b="1" i="1" dirty="0">
                <a:solidFill>
                  <a:schemeClr val="tx1"/>
                </a:solidFill>
              </a:rPr>
            </a:br>
            <a:r>
              <a:rPr lang="ru-RU" sz="2400" b="1" i="1" dirty="0">
                <a:solidFill>
                  <a:schemeClr val="tx1"/>
                </a:solidFill>
              </a:rPr>
              <a:t>2021-2022 годов </a:t>
            </a:r>
            <a:r>
              <a:rPr lang="ru-RU" sz="2400" b="1" i="1" dirty="0"/>
              <a:t>по расходам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704729" y="3394765"/>
            <a:ext cx="2160240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Использование всех внутренних резервов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46210" y="1635524"/>
            <a:ext cx="4142530" cy="155294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Индексация заработной платы по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категориям, не входящим в Указы,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доведение до установленного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уровня МРОТ по низкооплачиваемым 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категориям работников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1391" y="3436219"/>
            <a:ext cx="2949776" cy="1839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Фонд оплаты труда рассчитан в т.ч. с учетом необходимости выполнения «дорожных карт», планируемых изменений и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введением режима экономии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7412" y="1581787"/>
            <a:ext cx="4176464" cy="162087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Расходы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сформированы в большей степени с учетом индексации на уровне среднегодового индекса роста потребительских цен 104% , а по отдельным статьям с учетом </a:t>
            </a:r>
            <a:r>
              <a:rPr lang="ru-RU" sz="1600" b="1" dirty="0" err="1">
                <a:solidFill>
                  <a:schemeClr val="tx1"/>
                </a:solidFill>
              </a:rPr>
              <a:t>Кф</a:t>
            </a:r>
            <a:r>
              <a:rPr lang="ru-RU" sz="1600" b="1" dirty="0">
                <a:solidFill>
                  <a:schemeClr val="tx1"/>
                </a:solidFill>
              </a:rPr>
              <a:t> экономии 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cxnSpLocks/>
          </p:cNvCxnSpPr>
          <p:nvPr/>
        </p:nvCxnSpPr>
        <p:spPr>
          <a:xfrm flipH="1">
            <a:off x="2442341" y="4313638"/>
            <a:ext cx="1125432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4312155" y="2708625"/>
            <a:ext cx="504056" cy="792088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4946577" y="2873713"/>
            <a:ext cx="758734" cy="68342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 flipV="1">
            <a:off x="5692044" y="4212785"/>
            <a:ext cx="1125431" cy="129037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742605" y="5041221"/>
            <a:ext cx="3122363" cy="1556131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профицитного бюджета на 2020 и 2021 годы,  бездефицитного на 2022 годы 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9251" y="5560457"/>
            <a:ext cx="2634572" cy="89288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Сохранение  социальных выплат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72399" y="629268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>
            <a:off x="2910174" y="5219691"/>
            <a:ext cx="790744" cy="57530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>
          <a:xfrm>
            <a:off x="5941477" y="4891409"/>
            <a:ext cx="790744" cy="511277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9">
            <a:extLst>
              <a:ext uri="{FF2B5EF4-FFF2-40B4-BE49-F238E27FC236}">
                <a16:creationId xmlns:a16="http://schemas.microsoft.com/office/drawing/2014/main" id="{4AF4A28A-6676-4D6F-9DAD-836E4F09A0FA}"/>
              </a:ext>
            </a:extLst>
          </p:cNvPr>
          <p:cNvSpPr/>
          <p:nvPr/>
        </p:nvSpPr>
        <p:spPr>
          <a:xfrm>
            <a:off x="3423055" y="3408955"/>
            <a:ext cx="2808312" cy="1552945"/>
          </a:xfrm>
          <a:prstGeom prst="round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Бюджет 2020-2022 </a:t>
            </a:r>
            <a:r>
              <a:rPr lang="ru-RU" sz="2000" b="1" dirty="0">
                <a:solidFill>
                  <a:schemeClr val="tx1"/>
                </a:solidFill>
              </a:rPr>
              <a:t>годы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996A908-BD76-452D-BD04-A352AD177A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2604984"/>
              </p:ext>
            </p:extLst>
          </p:nvPr>
        </p:nvGraphicFramePr>
        <p:xfrm>
          <a:off x="2922201" y="4668115"/>
          <a:ext cx="3039310" cy="2073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1962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2945"/>
            <a:ext cx="8640960" cy="1204693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/>
            <a:r>
              <a:rPr lang="ru-RU" sz="2800" b="1" i="1" dirty="0">
                <a:solidFill>
                  <a:schemeClr val="tx1"/>
                </a:solidFill>
              </a:rPr>
              <a:t>Принципы и подходы к формированию расходов местного бюджета определены в соответствии с: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1549897"/>
            <a:ext cx="4284476" cy="112313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Методикой</a:t>
            </a:r>
            <a:r>
              <a:rPr lang="ru-RU" sz="1400" u="sng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планирования бюджетных ассигнований бюджета Дальнеконстантиновского муниципального района Нижегородской области на 2020 год и на плановый период 2021 и 2022 годов</a:t>
            </a:r>
            <a:endParaRPr lang="ru-RU" sz="1400" u="sng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2813359"/>
            <a:ext cx="8640960" cy="327610"/>
          </a:xfrm>
          <a:prstGeom prst="roundRect">
            <a:avLst/>
          </a:prstGeom>
          <a:gradFill>
            <a:gsLst>
              <a:gs pos="9000">
                <a:schemeClr val="bg1"/>
              </a:gs>
              <a:gs pos="70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Что особенно повлияло на расходы местного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19" y="3261133"/>
            <a:ext cx="4187377" cy="141585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выплаты заработной платы отдельным категориям работников в соответствии с «дорожными картами» развития отраслей социальной сферы, а также в рамках исполнения Указов Президента РФ; </a:t>
            </a:r>
            <a:r>
              <a:rPr lang="ru-RU" sz="1200" dirty="0">
                <a:solidFill>
                  <a:schemeClr val="tx1"/>
                </a:solidFill>
              </a:rPr>
              <a:t>дополнительной потребности на доведение заработной платы низкооплачиваемых категорий работников до МРОТ 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4788817"/>
            <a:ext cx="4176464" cy="48907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функционирования учреждений в сфере образования, культуры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35726" y="5351312"/>
            <a:ext cx="4272589" cy="66260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" dirty="0">
                <a:solidFill>
                  <a:schemeClr val="tx1"/>
                </a:solidFill>
              </a:rPr>
              <a:t>Реализация объектов проекта «ВАМ РЕШАТЬ» : РДК (капитальный ремонт) и кровля здания бывшей школы в </a:t>
            </a:r>
            <a:r>
              <a:rPr lang="ru-RU" sz="1150" dirty="0" err="1">
                <a:solidFill>
                  <a:schemeClr val="tx1"/>
                </a:solidFill>
              </a:rPr>
              <a:t>с.Татарское</a:t>
            </a:r>
            <a:r>
              <a:rPr lang="ru-RU" sz="11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02328" y="3838602"/>
            <a:ext cx="4268334" cy="613840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Обеспечение инженерной и дорожной инфраструктурой земельных участков, предназначенных для предоставления многодетным семьям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1520" y="5391878"/>
            <a:ext cx="4187376" cy="48907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Предоставление межбюджетных трансфертов бюджетам поселений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1520" y="5983075"/>
            <a:ext cx="4176464" cy="326245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Реализация мер социальной поддержки населения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22018" y="3252963"/>
            <a:ext cx="4234457" cy="464069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Продолжение газификации населенных пунктов </a:t>
            </a:r>
            <a:r>
              <a:rPr lang="ru-RU" sz="1300" dirty="0" err="1">
                <a:solidFill>
                  <a:schemeClr val="tx1"/>
                </a:solidFill>
              </a:rPr>
              <a:t>д.Вармалей</a:t>
            </a:r>
            <a:r>
              <a:rPr lang="ru-RU" sz="1300" dirty="0">
                <a:solidFill>
                  <a:schemeClr val="tx1"/>
                </a:solidFill>
              </a:rPr>
              <a:t>, </a:t>
            </a:r>
            <a:r>
              <a:rPr lang="ru-RU" sz="1300" dirty="0" err="1">
                <a:solidFill>
                  <a:schemeClr val="tx1"/>
                </a:solidFill>
              </a:rPr>
              <a:t>д.М.Терюшево</a:t>
            </a:r>
            <a:r>
              <a:rPr lang="ru-RU" sz="1300" dirty="0">
                <a:solidFill>
                  <a:schemeClr val="tx1"/>
                </a:solidFill>
              </a:rPr>
              <a:t>, </a:t>
            </a:r>
            <a:r>
              <a:rPr lang="ru-RU" sz="1300" dirty="0" err="1">
                <a:solidFill>
                  <a:schemeClr val="tx1"/>
                </a:solidFill>
              </a:rPr>
              <a:t>д.Юловка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CCE3EFD0-727C-405E-A799-709463DDF4B7}"/>
              </a:ext>
            </a:extLst>
          </p:cNvPr>
          <p:cNvSpPr/>
          <p:nvPr/>
        </p:nvSpPr>
        <p:spPr>
          <a:xfrm>
            <a:off x="251519" y="6432715"/>
            <a:ext cx="4187377" cy="326246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Мероприятия, обеспечивающие завершающий этап переселения: снос аварийных домов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A1283CE1-2971-44BA-8CEF-C44DA2CB8D21}"/>
              </a:ext>
            </a:extLst>
          </p:cNvPr>
          <p:cNvSpPr/>
          <p:nvPr/>
        </p:nvSpPr>
        <p:spPr>
          <a:xfrm>
            <a:off x="283369" y="1557962"/>
            <a:ext cx="4118955" cy="111138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Концепцией</a:t>
            </a:r>
            <a:r>
              <a:rPr lang="ru-RU" sz="1400" dirty="0">
                <a:solidFill>
                  <a:schemeClr val="tx1"/>
                </a:solidFill>
              </a:rPr>
              <a:t> бюджетной и налоговой политики в </a:t>
            </a:r>
            <a:r>
              <a:rPr lang="ru-RU" sz="1400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sz="1400" dirty="0">
                <a:solidFill>
                  <a:schemeClr val="tx1"/>
                </a:solidFill>
              </a:rPr>
              <a:t> муниципальном районе Нижегородской области на 2020 год и на плановый период 2021 и 2022 годов</a:t>
            </a:r>
          </a:p>
          <a:p>
            <a:endParaRPr lang="ru-RU" sz="1400" dirty="0"/>
          </a:p>
        </p:txBody>
      </p:sp>
      <p:sp>
        <p:nvSpPr>
          <p:cNvPr id="22" name="Скругленный прямоугольник 12">
            <a:extLst>
              <a:ext uri="{FF2B5EF4-FFF2-40B4-BE49-F238E27FC236}">
                <a16:creationId xmlns:a16="http://schemas.microsoft.com/office/drawing/2014/main" id="{51071B98-7002-435D-92F2-02EA9D611DD3}"/>
              </a:ext>
            </a:extLst>
          </p:cNvPr>
          <p:cNvSpPr/>
          <p:nvPr/>
        </p:nvSpPr>
        <p:spPr>
          <a:xfrm>
            <a:off x="4619890" y="4574012"/>
            <a:ext cx="4272589" cy="66260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50" dirty="0">
                <a:solidFill>
                  <a:schemeClr val="tx1"/>
                </a:solidFill>
              </a:rPr>
              <a:t>Приобретение жилых помещений для детей-сирот и детей, оставшихся без попечения родителей, лиц из числа детей-сирот и детей, оставшихся без попечения родителей</a:t>
            </a:r>
          </a:p>
        </p:txBody>
      </p:sp>
      <p:sp>
        <p:nvSpPr>
          <p:cNvPr id="16" name="Скругленный прямоугольник 12">
            <a:extLst>
              <a:ext uri="{FF2B5EF4-FFF2-40B4-BE49-F238E27FC236}">
                <a16:creationId xmlns:a16="http://schemas.microsoft.com/office/drawing/2014/main" id="{B0C09AED-6638-4312-BACC-3D0EAA745F57}"/>
              </a:ext>
            </a:extLst>
          </p:cNvPr>
          <p:cNvSpPr/>
          <p:nvPr/>
        </p:nvSpPr>
        <p:spPr>
          <a:xfrm>
            <a:off x="4640837" y="6146197"/>
            <a:ext cx="4272589" cy="597967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Строительство СДК по адресу: </a:t>
            </a:r>
            <a:r>
              <a:rPr lang="ru-RU" sz="1400" dirty="0" err="1">
                <a:solidFill>
                  <a:schemeClr val="tx1"/>
                </a:solidFill>
              </a:rPr>
              <a:t>с.Тепелево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Дальнеконстантиновский</a:t>
            </a:r>
            <a:r>
              <a:rPr lang="ru-RU" sz="1400" dirty="0">
                <a:solidFill>
                  <a:schemeClr val="tx1"/>
                </a:solidFill>
              </a:rPr>
              <a:t> район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15260C6-6A50-4BE9-9C62-DB756FCC575F}"/>
              </a:ext>
            </a:extLst>
          </p:cNvPr>
          <p:cNvSpPr/>
          <p:nvPr/>
        </p:nvSpPr>
        <p:spPr>
          <a:xfrm>
            <a:off x="8388424" y="6432714"/>
            <a:ext cx="726942" cy="30865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09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54" y="116631"/>
            <a:ext cx="8784934" cy="729993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</a:t>
            </a:r>
            <a:br>
              <a:rPr lang="ru-RU" sz="2400" b="1" i="1" dirty="0"/>
            </a:br>
            <a:r>
              <a:rPr lang="ru-RU" sz="2400" b="1" i="1" dirty="0"/>
              <a:t>по отраслям на 2020 год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91943206"/>
              </p:ext>
            </p:extLst>
          </p:nvPr>
        </p:nvGraphicFramePr>
        <p:xfrm>
          <a:off x="201501" y="804706"/>
          <a:ext cx="8856984" cy="459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397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923928" y="5491691"/>
            <a:ext cx="5040560" cy="1198596"/>
          </a:xfrm>
          <a:prstGeom prst="roundRect">
            <a:avLst/>
          </a:prstGeom>
          <a:pattFill prst="lt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</a:rPr>
              <a:t>Бюджет сохраняет свою социальную направленность -63,6% </a:t>
            </a:r>
            <a:r>
              <a:rPr lang="ru-RU" sz="2800" dirty="0">
                <a:solidFill>
                  <a:schemeClr val="tx1"/>
                </a:solidFill>
              </a:rPr>
              <a:t>общего объема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8111298" y="625823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7380312" y="1982374"/>
            <a:ext cx="936104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18,7%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7380312" y="3015638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9,6%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7380312" y="3457600"/>
            <a:ext cx="8256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7485856" y="3740265"/>
            <a:ext cx="625442" cy="552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0,1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7485856" y="4335016"/>
            <a:ext cx="720080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0,3%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7485856" y="4666068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7485856" y="5013176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6,3%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7380312" y="2326510"/>
            <a:ext cx="825624" cy="2319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3,8%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7380312" y="2703318"/>
            <a:ext cx="825624" cy="231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49,6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106616"/>
            <a:ext cx="8928992" cy="81618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</a:t>
            </a:r>
            <a:br>
              <a:rPr lang="ru-RU" sz="2400" b="1" i="1" dirty="0"/>
            </a:br>
            <a:r>
              <a:rPr lang="ru-RU" sz="2400" b="1" i="1" dirty="0"/>
              <a:t>по отраслям в 2021-2022 году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1037450"/>
              </p:ext>
            </p:extLst>
          </p:nvPr>
        </p:nvGraphicFramePr>
        <p:xfrm>
          <a:off x="179512" y="1556792"/>
          <a:ext cx="835292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41562478"/>
              </p:ext>
            </p:extLst>
          </p:nvPr>
        </p:nvGraphicFramePr>
        <p:xfrm>
          <a:off x="179512" y="1258744"/>
          <a:ext cx="8784976" cy="5482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2DA0721-23A0-4E9F-9C5D-07E8ABF9F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344447"/>
              </p:ext>
            </p:extLst>
          </p:nvPr>
        </p:nvGraphicFramePr>
        <p:xfrm>
          <a:off x="6516216" y="1476358"/>
          <a:ext cx="2448272" cy="51225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102">
                  <a:extLst>
                    <a:ext uri="{9D8B030D-6E8A-4147-A177-3AD203B41FA5}">
                      <a16:colId xmlns:a16="http://schemas.microsoft.com/office/drawing/2014/main" val="4108884997"/>
                    </a:ext>
                  </a:extLst>
                </a:gridCol>
                <a:gridCol w="1252170">
                  <a:extLst>
                    <a:ext uri="{9D8B030D-6E8A-4147-A177-3AD203B41FA5}">
                      <a16:colId xmlns:a16="http://schemas.microsoft.com/office/drawing/2014/main" val="519886766"/>
                    </a:ext>
                  </a:extLst>
                </a:gridCol>
              </a:tblGrid>
              <a:tr h="4179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52 034,7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52 423,8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930820"/>
                  </a:ext>
                </a:extLst>
              </a:tr>
              <a:tr h="392482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1 066,3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1 118,0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176100"/>
                  </a:ext>
                </a:extLst>
              </a:tr>
              <a:tr h="576235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5 277,3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5 441,0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15261"/>
                  </a:ext>
                </a:extLst>
              </a:tr>
              <a:tr h="387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150 375,2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150 115,1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345092"/>
                  </a:ext>
                </a:extLst>
              </a:tr>
              <a:tr h="4179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22 044,1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52 155,2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564845"/>
                  </a:ext>
                </a:extLst>
              </a:tr>
              <a:tr h="3819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409 626,5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416 266,9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31713"/>
                  </a:ext>
                </a:extLst>
              </a:tr>
              <a:tr h="3819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67 887,9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95 652,2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75134"/>
                  </a:ext>
                </a:extLst>
              </a:tr>
              <a:tr h="3819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37 291,6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38 988,3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802666"/>
                  </a:ext>
                </a:extLst>
              </a:tr>
              <a:tr h="3819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944,20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944,20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786972"/>
                  </a:ext>
                </a:extLst>
              </a:tr>
              <a:tr h="3819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2 131,8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2 177,8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042308"/>
                  </a:ext>
                </a:extLst>
              </a:tr>
              <a:tr h="392482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061033"/>
                  </a:ext>
                </a:extLst>
              </a:tr>
              <a:tr h="6280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37 394,9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37 333,0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431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F83EFF60-375F-498F-94D5-CEE9CCC27CDF}"/>
              </a:ext>
            </a:extLst>
          </p:cNvPr>
          <p:cNvSpPr/>
          <p:nvPr/>
        </p:nvSpPr>
        <p:spPr>
          <a:xfrm>
            <a:off x="8172399" y="6435589"/>
            <a:ext cx="792085" cy="3862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D43E5C-B0DC-4F38-8C14-29FDD4DAD868}"/>
              </a:ext>
            </a:extLst>
          </p:cNvPr>
          <p:cNvSpPr/>
          <p:nvPr/>
        </p:nvSpPr>
        <p:spPr>
          <a:xfrm>
            <a:off x="8000131" y="550179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47B35A-E4F9-40A3-8AC8-49AD1336D553}"/>
              </a:ext>
            </a:extLst>
          </p:cNvPr>
          <p:cNvSpPr/>
          <p:nvPr/>
        </p:nvSpPr>
        <p:spPr>
          <a:xfrm>
            <a:off x="7812360" y="946756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2022г.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6C063F-9D58-40A6-B98A-114C4AC6971C}"/>
              </a:ext>
            </a:extLst>
          </p:cNvPr>
          <p:cNvSpPr/>
          <p:nvPr/>
        </p:nvSpPr>
        <p:spPr>
          <a:xfrm>
            <a:off x="6563790" y="970712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2021г.</a:t>
            </a:r>
          </a:p>
        </p:txBody>
      </p:sp>
    </p:spTree>
    <p:extLst>
      <p:ext uri="{BB962C8B-B14F-4D97-AF65-F5344CB8AC3E}">
        <p14:creationId xmlns:p14="http://schemas.microsoft.com/office/powerpoint/2010/main" val="3297938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0238"/>
            <a:ext cx="8784976" cy="721799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Сколько средств местного бюджета распределено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908720"/>
            <a:ext cx="8363128" cy="53669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на 2020 год и на плановый период 2021 и 2022 годов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32352" y="3934180"/>
            <a:ext cx="2880319" cy="1043301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2020- </a:t>
            </a:r>
            <a:r>
              <a:rPr lang="ru-RU" sz="2000" b="1" dirty="0">
                <a:solidFill>
                  <a:schemeClr val="tx1"/>
                </a:solidFill>
              </a:rPr>
              <a:t>54.043,8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2021</a:t>
            </a:r>
            <a:r>
              <a:rPr lang="ru-RU" sz="2000" b="1" dirty="0">
                <a:solidFill>
                  <a:schemeClr val="tx1"/>
                </a:solidFill>
              </a:rPr>
              <a:t>- 47.860,8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2022</a:t>
            </a:r>
            <a:r>
              <a:rPr lang="ru-RU" sz="2000" b="1" dirty="0">
                <a:solidFill>
                  <a:schemeClr val="tx1"/>
                </a:solidFill>
              </a:rPr>
              <a:t>- 59.226,5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45159" y="2170269"/>
            <a:ext cx="3960440" cy="1584176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200" b="1" dirty="0">
                <a:solidFill>
                  <a:schemeClr val="tx1"/>
                </a:solidFill>
              </a:rPr>
              <a:t>2020- 769</a:t>
            </a:r>
            <a:r>
              <a:rPr lang="ru-RU" sz="2800" b="1" dirty="0">
                <a:solidFill>
                  <a:schemeClr val="tx1"/>
                </a:solidFill>
              </a:rPr>
              <a:t>.275,4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2021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738.219,4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3200" b="1" dirty="0">
                <a:solidFill>
                  <a:schemeClr val="tx1"/>
                </a:solidFill>
              </a:rPr>
              <a:t> 2022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793.388,7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1909942"/>
            <a:ext cx="4896544" cy="1512168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Программные расходы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0939" y="3646352"/>
            <a:ext cx="2772526" cy="144425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2245558"/>
              </p:ext>
            </p:extLst>
          </p:nvPr>
        </p:nvGraphicFramePr>
        <p:xfrm>
          <a:off x="72000" y="3265784"/>
          <a:ext cx="3806222" cy="34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FA1AF6-83CA-4C8D-AA20-65CAA052A6B2}"/>
              </a:ext>
            </a:extLst>
          </p:cNvPr>
          <p:cNvSpPr/>
          <p:nvPr/>
        </p:nvSpPr>
        <p:spPr>
          <a:xfrm>
            <a:off x="971600" y="5090603"/>
            <a:ext cx="720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2022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0DD30A-9783-42D2-B844-B7423FF5690F}"/>
              </a:ext>
            </a:extLst>
          </p:cNvPr>
          <p:cNvSpPr/>
          <p:nvPr/>
        </p:nvSpPr>
        <p:spPr>
          <a:xfrm>
            <a:off x="911250" y="5565587"/>
            <a:ext cx="7804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2019-2022 годов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513259"/>
              </p:ext>
            </p:extLst>
          </p:nvPr>
        </p:nvGraphicFramePr>
        <p:xfrm>
          <a:off x="119065" y="515389"/>
          <a:ext cx="8928991" cy="602490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588839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1091680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632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2019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2019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215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788 603,55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823 319,23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104,40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786 080,17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852 615,22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2042383"/>
                  </a:ext>
                </a:extLst>
              </a:tr>
              <a:tr h="4242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Расходы на реализацию государственных и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>
                          <a:effectLst/>
                        </a:rPr>
                        <a:t>754 831,61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>
                          <a:effectLst/>
                        </a:rPr>
                        <a:t>769 275,39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>
                          <a:effectLst/>
                        </a:rPr>
                        <a:t>101,91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738 219,41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793 388,71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33212653"/>
                  </a:ext>
                </a:extLst>
              </a:tr>
              <a:tr h="5434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364 013,75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387 657,16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106,50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391 781,87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394 899,43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2847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Государственная программа "Социальная поддержка граждан Нижегородской области"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845,70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869,90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102,86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869,90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869,90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00692"/>
                  </a:ext>
                </a:extLst>
              </a:tr>
              <a:tr h="7222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167,27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174,00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104,02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180,90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188,20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Государственная программа "Охрана окружающей среды Нижегородской области"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17,60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516,60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2 935,23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1 016,60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16,60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409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Муниципальная программа "Развитие культуры и туризма в </a:t>
                      </a:r>
                      <a:r>
                        <a:rPr lang="ru-RU" sz="1100" u="none" strike="noStrike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100" u="none" strike="noStrike" dirty="0">
                          <a:effectLst/>
                        </a:rPr>
                        <a:t> муниципальном районе"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56 945,82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68 102,99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119,59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63 369,99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65 881,25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Государственная программа "Информационное общество Нижегородской области"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2 047,80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377,80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18,45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377,80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377,80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7222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1 366,70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1 606,70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117,56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1 606,70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1 606,70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497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132 272,20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142 844,80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107,99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142 436,70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141 987,40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7222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90 824,89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51 599,48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56,81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33 231,13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83 614,90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37029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44408" y="6424864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576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2019-2022 г. </a:t>
            </a:r>
            <a:r>
              <a:rPr lang="ru-RU" sz="1400" i="1" dirty="0"/>
              <a:t>(продолжение)</a:t>
            </a:r>
            <a:r>
              <a:rPr lang="ru-RU" sz="2600" b="1" i="1" dirty="0"/>
              <a:t>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408259"/>
              </p:ext>
            </p:extLst>
          </p:nvPr>
        </p:nvGraphicFramePr>
        <p:xfrm>
          <a:off x="119065" y="515389"/>
          <a:ext cx="8928991" cy="589641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68959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803648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533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2019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2019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182405"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2042383"/>
                  </a:ext>
                </a:extLst>
              </a:tr>
              <a:tr h="419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4 637,18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2 615,00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56,39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1 615,00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1 615,00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14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56 094,27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68 533,33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122,18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58 431,75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58 415,83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314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Муниципальная программа "Развитие и поддержка малого и среднего предпринимательства в </a:t>
                      </a:r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Дальнеконстантиновском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 муниципальном районе"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1 100,00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4677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900,00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100,00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419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7 164,17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5 298,77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1 527,00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1 527,00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"Комплексные меры противодействия злоупотреблению наркотиками и их незаконному обороту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Дальнеконстантиновском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муниципальном районе на 2020 – 2022гг."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4774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 на 2020 – 2022гг."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329580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"Развитие муниципальной службы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Дальнеконстантиновском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24 226,26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25 132,76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26 454,31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26 564,69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226995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"Повышение безопасности дорожного движения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Дальнеконстантиновском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380464"/>
                  </a:ext>
                </a:extLst>
              </a:tr>
              <a:tr h="360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 на 2018–2022 г»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12 082,00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11 641,10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12 914,76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13 419,01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827348"/>
                  </a:ext>
                </a:extLst>
              </a:tr>
              <a:tr h="3395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Непрограммные 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33 771,94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54 043,84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47 860,76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59 226,51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664976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44408" y="6424864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258978" y="143987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84866" y="3269925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397850" y="2513448"/>
            <a:ext cx="3483406" cy="364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5723245" y="1621724"/>
            <a:ext cx="3248631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84976" cy="1258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9181954"/>
              </p:ext>
            </p:extLst>
          </p:nvPr>
        </p:nvGraphicFramePr>
        <p:xfrm>
          <a:off x="457201" y="3972711"/>
          <a:ext cx="5103348" cy="288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D5B41CFF-72A5-4F1F-9014-4A064BC18566}"/>
              </a:ext>
            </a:extLst>
          </p:cNvPr>
          <p:cNvSpPr/>
          <p:nvPr/>
        </p:nvSpPr>
        <p:spPr>
          <a:xfrm>
            <a:off x="140379" y="2853281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2020г. - </a:t>
            </a:r>
            <a:r>
              <a:rPr lang="ru-RU" sz="1600" b="1" dirty="0">
                <a:solidFill>
                  <a:schemeClr val="tx1"/>
                </a:solidFill>
              </a:rPr>
              <a:t>47,1%</a:t>
            </a:r>
          </a:p>
        </p:txBody>
      </p:sp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10378" y="4177194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3807481"/>
              </p:ext>
            </p:extLst>
          </p:nvPr>
        </p:nvGraphicFramePr>
        <p:xfrm>
          <a:off x="131157" y="4479851"/>
          <a:ext cx="8854111" cy="1981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81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362009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23902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271222849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21012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4144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331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762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331416"/>
                  </a:ext>
                </a:extLst>
              </a:tr>
              <a:tr h="4508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863185"/>
                  </a:ext>
                </a:extLst>
              </a:tr>
              <a:tr h="4029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 –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– 18 лет)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9186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35C352-9A56-4A44-A8E0-C452DD34E09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6092790" y="6379820"/>
            <a:ext cx="2020353" cy="406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1262D1D6-2256-4FC0-9FAF-D9087AE53D80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F5CD74A-78C5-44A5-8375-D22B49BA6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834606"/>
              </p:ext>
            </p:extLst>
          </p:nvPr>
        </p:nvGraphicFramePr>
        <p:xfrm>
          <a:off x="151939" y="836713"/>
          <a:ext cx="8812548" cy="334048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1733">
                  <a:extLst>
                    <a:ext uri="{9D8B030D-6E8A-4147-A177-3AD203B41FA5}">
                      <a16:colId xmlns:a16="http://schemas.microsoft.com/office/drawing/2014/main" val="776228665"/>
                    </a:ext>
                  </a:extLst>
                </a:gridCol>
                <a:gridCol w="3460613">
                  <a:extLst>
                    <a:ext uri="{9D8B030D-6E8A-4147-A177-3AD203B41FA5}">
                      <a16:colId xmlns:a16="http://schemas.microsoft.com/office/drawing/2014/main" val="4165587766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1166461617"/>
                    </a:ext>
                  </a:extLst>
                </a:gridCol>
                <a:gridCol w="1116327">
                  <a:extLst>
                    <a:ext uri="{9D8B030D-6E8A-4147-A177-3AD203B41FA5}">
                      <a16:colId xmlns:a16="http://schemas.microsoft.com/office/drawing/2014/main" val="2231392424"/>
                    </a:ext>
                  </a:extLst>
                </a:gridCol>
                <a:gridCol w="781429">
                  <a:extLst>
                    <a:ext uri="{9D8B030D-6E8A-4147-A177-3AD203B41FA5}">
                      <a16:colId xmlns:a16="http://schemas.microsoft.com/office/drawing/2014/main" val="749951739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4147588018"/>
                    </a:ext>
                  </a:extLst>
                </a:gridCol>
                <a:gridCol w="893058">
                  <a:extLst>
                    <a:ext uri="{9D8B030D-6E8A-4147-A177-3AD203B41FA5}">
                      <a16:colId xmlns:a16="http://schemas.microsoft.com/office/drawing/2014/main" val="1994516621"/>
                    </a:ext>
                  </a:extLst>
                </a:gridCol>
              </a:tblGrid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МП/ПМП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Бюджет на 2019 год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Бюджет на 2020 год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% к 2019 году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Бюджет на 2021 год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Бюджет на 2022 год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56786"/>
                  </a:ext>
                </a:extLst>
              </a:tr>
              <a:tr h="788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01 0 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364 013,8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387 657,2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106,5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391 781,9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394 899,4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263134"/>
                  </a:ext>
                </a:extLst>
              </a:tr>
              <a:tr h="16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01 1 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Подпрограмма "Развитие общего образования"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314 544,3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334 831,3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106,4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339 376,4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341 656,7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84148"/>
                  </a:ext>
                </a:extLst>
              </a:tr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01 2 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Подпрограмма "Развитие дополнительного образования и воспитания детей и молодежи"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22 537,9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23 270,1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103,2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24 916,1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25 492,8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521032"/>
                  </a:ext>
                </a:extLst>
              </a:tr>
              <a:tr h="164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01 3 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Подпрограмма "Управление программой"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25 805,3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28 391,8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110,0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26 303,6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26 540,5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830219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01 4 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670,9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695,2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103,6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717,1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740,8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05707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01 9 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455,4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468,7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102,9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468,7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468,7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282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761758"/>
              </p:ext>
            </p:extLst>
          </p:nvPr>
        </p:nvGraphicFramePr>
        <p:xfrm>
          <a:off x="110378" y="1052633"/>
          <a:ext cx="8854112" cy="5466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323536479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2184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 числа образовательных организаций, в которых созданы органы коллегиального управления с участием общественности (родители), в общем числе образовательных организаций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педагогических работников с высшей и первой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48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568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общеобразовательных организаций, в которых будет внедрена оценка деятельности образовательных организаций,  их руководителей и основных категорий работников на основании показателей эффективности деятельности подведомственных муниципальных организаций 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2799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406699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числа электронных инструктивно-методических ресурсов, разработанных в рамках Программы, к которым предоставлен доступ в сети Интернет, в общем числе электронных инструктивно-методических ресурсов, разработанных в рамках Программы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780889"/>
                  </a:ext>
                </a:extLst>
              </a:tr>
              <a:tr h="171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736523"/>
                  </a:ext>
                </a:extLst>
              </a:tr>
              <a:tr h="587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984226"/>
                  </a:ext>
                </a:extLst>
              </a:tr>
              <a:tr h="474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учащихся в муниципальных общеобразовательных организациях, приходящихся на одного педагогического работника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029689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1688339"/>
              </p:ext>
            </p:extLst>
          </p:nvPr>
        </p:nvGraphicFramePr>
        <p:xfrm>
          <a:off x="110378" y="1052633"/>
          <a:ext cx="8854112" cy="5514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222869166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40522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306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учителей в возрасте до 30 лет в общей численности учителей общеобразовательных организаций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047795"/>
                  </a:ext>
                </a:extLst>
              </a:tr>
              <a:tr h="306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169171"/>
                  </a:ext>
                </a:extLst>
              </a:tr>
              <a:tr h="306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педагогических работников  в  организации дополнительного образования в возрасте  до 35 лет (без внешних совместителей)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291107"/>
                  </a:ext>
                </a:extLst>
              </a:tr>
              <a:tr h="306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6022"/>
                  </a:ext>
                </a:extLst>
              </a:tr>
              <a:tr h="306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Сокращение численности детей, воспитывающихся в учреждениях для детей-сирот и детей, оставшихся без попечения родителей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4651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общеобразовательных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общеобразовательных организаций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613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4651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1964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623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7730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4958479" y="4087240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122636" y="6237312"/>
            <a:ext cx="86409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058822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7504" y="2740862"/>
            <a:ext cx="1661319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01079" y="3915605"/>
            <a:ext cx="1661998" cy="145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8581" y="1354310"/>
            <a:ext cx="1535321" cy="130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709326"/>
              </p:ext>
            </p:extLst>
          </p:nvPr>
        </p:nvGraphicFramePr>
        <p:xfrm>
          <a:off x="1877478" y="1372849"/>
          <a:ext cx="7077940" cy="2403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60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6604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27405547"/>
                    </a:ext>
                  </a:extLst>
                </a:gridCol>
                <a:gridCol w="819248">
                  <a:extLst>
                    <a:ext uri="{9D8B030D-6E8A-4147-A177-3AD203B41FA5}">
                      <a16:colId xmlns:a16="http://schemas.microsoft.com/office/drawing/2014/main" val="424898335"/>
                    </a:ext>
                  </a:extLst>
                </a:gridCol>
              </a:tblGrid>
              <a:tr h="502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2019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2020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К 2019 году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845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132 272,2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142 844,8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142 436,7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141 987,4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703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сельского хозяйства, пищевой и перерабатывающей промышленности Дальнеконстантиновского  муниципального района Нижегородской области"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127 147,1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137 473,6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137 165,5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136 716,2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351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программы"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5 125,1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5 371,2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5 271,2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5 271,2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404814" y="4337714"/>
            <a:ext cx="355712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review-image" descr="http://sdelanounas.ru/i/a/w/aW1nLWZvdGtpLnlhbmRleC5ydS9nZXQvNTgwMy9hbmRyZWkta29yMzIuMy8wXzU4M2ZjX2Y2Yjk4ZTc0X1hMP19faWQ9MTY4NTA=.jpg">
            <a:hlinkClick r:id="rId9" tgtFrame="&quot;_blank&quot;"/>
            <a:extLst>
              <a:ext uri="{FF2B5EF4-FFF2-40B4-BE49-F238E27FC236}">
                <a16:creationId xmlns:a16="http://schemas.microsoft.com/office/drawing/2014/main" id="{5C4B4163-F53D-4280-B247-5A3F57066AAA}"/>
              </a:ext>
            </a:extLst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1449" y="4850990"/>
            <a:ext cx="1763969" cy="135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Облачко с текстом: овальное 15">
            <a:extLst>
              <a:ext uri="{FF2B5EF4-FFF2-40B4-BE49-F238E27FC236}">
                <a16:creationId xmlns:a16="http://schemas.microsoft.com/office/drawing/2014/main" id="{899773F0-3DE2-4C2D-B847-FBFB3CB77BAD}"/>
              </a:ext>
            </a:extLst>
          </p:cNvPr>
          <p:cNvSpPr/>
          <p:nvPr/>
        </p:nvSpPr>
        <p:spPr>
          <a:xfrm>
            <a:off x="5149045" y="4147014"/>
            <a:ext cx="1983349" cy="1007767"/>
          </a:xfrm>
          <a:prstGeom prst="wedgeEllipseCallout">
            <a:avLst>
              <a:gd name="adj1" fmla="val 15036"/>
              <a:gd name="adj2" fmla="val -83306"/>
            </a:avLst>
          </a:prstGeom>
          <a:noFill/>
          <a:ln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2020г. - </a:t>
            </a:r>
            <a:r>
              <a:rPr lang="ru-RU" sz="1600" b="1" dirty="0">
                <a:solidFill>
                  <a:schemeClr val="tx1"/>
                </a:solidFill>
              </a:rPr>
              <a:t>17,3%</a:t>
            </a:r>
          </a:p>
        </p:txBody>
      </p:sp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128101" y="1246759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285680" y="6381328"/>
            <a:ext cx="701051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59449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F6157CC-E65A-4A45-B6A7-623E859C8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123512"/>
              </p:ext>
            </p:extLst>
          </p:nvPr>
        </p:nvGraphicFramePr>
        <p:xfrm>
          <a:off x="251520" y="1333461"/>
          <a:ext cx="8550319" cy="469989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446299">
                  <a:extLst>
                    <a:ext uri="{9D8B030D-6E8A-4147-A177-3AD203B41FA5}">
                      <a16:colId xmlns:a16="http://schemas.microsoft.com/office/drawing/2014/main" val="3832014078"/>
                    </a:ext>
                  </a:extLst>
                </a:gridCol>
                <a:gridCol w="1330600">
                  <a:extLst>
                    <a:ext uri="{9D8B030D-6E8A-4147-A177-3AD203B41FA5}">
                      <a16:colId xmlns:a16="http://schemas.microsoft.com/office/drawing/2014/main" val="3158198504"/>
                    </a:ext>
                  </a:extLst>
                </a:gridCol>
                <a:gridCol w="943355">
                  <a:extLst>
                    <a:ext uri="{9D8B030D-6E8A-4147-A177-3AD203B41FA5}">
                      <a16:colId xmlns:a16="http://schemas.microsoft.com/office/drawing/2014/main" val="992310529"/>
                    </a:ext>
                  </a:extLst>
                </a:gridCol>
                <a:gridCol w="943355">
                  <a:extLst>
                    <a:ext uri="{9D8B030D-6E8A-4147-A177-3AD203B41FA5}">
                      <a16:colId xmlns:a16="http://schemas.microsoft.com/office/drawing/2014/main" val="501646794"/>
                    </a:ext>
                  </a:extLst>
                </a:gridCol>
                <a:gridCol w="943355">
                  <a:extLst>
                    <a:ext uri="{9D8B030D-6E8A-4147-A177-3AD203B41FA5}">
                      <a16:colId xmlns:a16="http://schemas.microsoft.com/office/drawing/2014/main" val="3457305734"/>
                    </a:ext>
                  </a:extLst>
                </a:gridCol>
                <a:gridCol w="943355">
                  <a:extLst>
                    <a:ext uri="{9D8B030D-6E8A-4147-A177-3AD203B41FA5}">
                      <a16:colId xmlns:a16="http://schemas.microsoft.com/office/drawing/2014/main" val="3300184503"/>
                    </a:ext>
                  </a:extLst>
                </a:gridCol>
              </a:tblGrid>
              <a:tr h="273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целевых индикаторов и показателей развития сельского хозяйства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Единицы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2019 год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2020 год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2021 год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 год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3071810813"/>
                  </a:ext>
                </a:extLst>
              </a:tr>
              <a:tr h="414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 Индекс производства продукции сельского хозяйства в хозяйствах всех категорий (в сопоставимых ценах)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101,7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101,6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100,8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100,8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286613865"/>
                  </a:ext>
                </a:extLst>
              </a:tr>
              <a:tr h="27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 Индекс производства продукции растениеводства (в сопоставимых ценах)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101,0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100,8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378632118"/>
                  </a:ext>
                </a:extLst>
              </a:tr>
              <a:tr h="27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 Индекс производства продукции животноводства (в сопоставимых ценах)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102,4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102,5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101,0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101,0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1864352506"/>
                  </a:ext>
                </a:extLst>
              </a:tr>
              <a:tr h="27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 Индекс производства пищевых продуктов, включая напитки (в сопоставимых ценах)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1132950668"/>
                  </a:ext>
                </a:extLst>
              </a:tr>
              <a:tr h="27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 Индекс физического объема инвестиций в основной капитал сельского хозяйства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102,3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111,1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2820866529"/>
                  </a:ext>
                </a:extLst>
              </a:tr>
              <a:tr h="27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 Уровень рентабельности сельскохозяйственных организаций (с учетом субсидий)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23,3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22,9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22,9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22,9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2737974271"/>
                  </a:ext>
                </a:extLst>
              </a:tr>
              <a:tr h="414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 Среднемесячная номинальная заработная плата в сельском хозяйстве (по сельскохозяйственным организациям)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рублей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29022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30475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31500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31500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207012736"/>
                  </a:ext>
                </a:extLst>
              </a:tr>
              <a:tr h="27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 Удельный вес прибыльных сельскохозяйственных организаций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176445678"/>
                  </a:ext>
                </a:extLst>
              </a:tr>
              <a:tr h="555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9. Объем отгруженных товаров собственного производства, выполненных работ и услуг собственными силами по виду деятельности «Производство пищевых продуктов, включая напитки»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тыс. рублей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1005149447"/>
                  </a:ext>
                </a:extLst>
              </a:tr>
              <a:tr h="596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 Среднемесячная номинальная заработная плата по виду деятельности «Производство пищевых продуктов, включая напитки»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рублей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extLst>
                  <a:ext uri="{0D108BD9-81ED-4DB2-BD59-A6C34878D82A}">
                    <a16:rowId xmlns:a16="http://schemas.microsoft.com/office/drawing/2014/main" val="1305723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064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124522" y="6336332"/>
            <a:ext cx="849144" cy="41665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5227029"/>
              </p:ext>
            </p:extLst>
          </p:nvPr>
        </p:nvGraphicFramePr>
        <p:xfrm>
          <a:off x="2968973" y="3382531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блачко с текстом: овальное 14">
            <a:extLst>
              <a:ext uri="{FF2B5EF4-FFF2-40B4-BE49-F238E27FC236}">
                <a16:creationId xmlns:a16="http://schemas.microsoft.com/office/drawing/2014/main" id="{BC93FC91-9DC9-4E89-88DC-F6A54CF33E30}"/>
              </a:ext>
            </a:extLst>
          </p:cNvPr>
          <p:cNvSpPr/>
          <p:nvPr/>
        </p:nvSpPr>
        <p:spPr>
          <a:xfrm>
            <a:off x="453743" y="3807588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2020г. - </a:t>
            </a:r>
            <a:r>
              <a:rPr lang="ru-RU" sz="1600" b="1" dirty="0">
                <a:solidFill>
                  <a:schemeClr val="tx1"/>
                </a:solidFill>
              </a:rPr>
              <a:t>8,3%</a:t>
            </a:r>
          </a:p>
        </p:txBody>
      </p:sp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5446" y="1622893"/>
            <a:ext cx="8782858" cy="4966930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3"/>
            <a:ext cx="8928991" cy="7707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62E8D92-70C4-403C-8D93-061A887339C0}"/>
              </a:ext>
            </a:extLst>
          </p:cNvPr>
          <p:cNvSpPr/>
          <p:nvPr/>
        </p:nvSpPr>
        <p:spPr>
          <a:xfrm>
            <a:off x="8244408" y="6399962"/>
            <a:ext cx="753872" cy="36178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5345E88-1C3C-4A0B-B1AC-C5F0A288B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228855"/>
              </p:ext>
            </p:extLst>
          </p:nvPr>
        </p:nvGraphicFramePr>
        <p:xfrm>
          <a:off x="107504" y="1097733"/>
          <a:ext cx="8928993" cy="5219711"/>
        </p:xfrm>
        <a:graphic>
          <a:graphicData uri="http://schemas.openxmlformats.org/drawingml/2006/table">
            <a:tbl>
              <a:tblPr firstRow="1" firstCol="1" bandRow="1" bandCol="1">
                <a:tableStyleId>{5A111915-BE36-4E01-A7E5-04B1672EAD32}</a:tableStyleId>
              </a:tblPr>
              <a:tblGrid>
                <a:gridCol w="3069788">
                  <a:extLst>
                    <a:ext uri="{9D8B030D-6E8A-4147-A177-3AD203B41FA5}">
                      <a16:colId xmlns:a16="http://schemas.microsoft.com/office/drawing/2014/main" val="480230681"/>
                    </a:ext>
                  </a:extLst>
                </a:gridCol>
                <a:gridCol w="2474828">
                  <a:extLst>
                    <a:ext uri="{9D8B030D-6E8A-4147-A177-3AD203B41FA5}">
                      <a16:colId xmlns:a16="http://schemas.microsoft.com/office/drawing/2014/main" val="87631207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0489591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6810275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017251640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340666737"/>
                    </a:ext>
                  </a:extLst>
                </a:gridCol>
              </a:tblGrid>
              <a:tr h="314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Целевые показатели (индикаторы)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2019г.</a:t>
                      </a: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2020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2021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2022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218409"/>
                  </a:ext>
                </a:extLst>
              </a:tr>
              <a:tr h="22764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 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41 324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47 523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53 701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442793"/>
                  </a:ext>
                </a:extLst>
              </a:tr>
              <a:tr h="404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Проценты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17%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041580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916999"/>
                  </a:ext>
                </a:extLst>
              </a:tr>
              <a:tr h="4453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Проценты к предыдущему году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78,9%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84,2%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89,5%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94,7%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573677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217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225622"/>
                  </a:ext>
                </a:extLst>
              </a:tr>
              <a:tr h="391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Проценты к количеству детей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8,1%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8,2%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8,2%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8,2%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86415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участников культурно-досуговых мероприятий  (чел.)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147 157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147 294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147 431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038710"/>
                  </a:ext>
                </a:extLst>
              </a:tr>
              <a:tr h="314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Проценты к  2017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7,4%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7,5%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7,6%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911102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Посещаемость Районного краеведческого музея (чел.)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1 988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2008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2033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713313"/>
                  </a:ext>
                </a:extLst>
              </a:tr>
              <a:tr h="195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Посещений на 1 жителя в год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0,44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0,44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526153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Увеличение количества туристов и экскурсантов, посетивших район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1827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1833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1839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361728"/>
                  </a:ext>
                </a:extLst>
              </a:tr>
              <a:tr h="2272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Проценты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0,3%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0,3%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0,3%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68859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148894"/>
                  </a:ext>
                </a:extLst>
              </a:tr>
              <a:tr h="391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Проценты к общему числу музеев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325002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452676"/>
                  </a:ext>
                </a:extLst>
              </a:tr>
              <a:tr h="195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Проценты к предыдущему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261379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570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584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598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837610"/>
                  </a:ext>
                </a:extLst>
              </a:tr>
              <a:tr h="639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Проценты к общему объему основного музейного фонда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25%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25%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49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213374" y="1472543"/>
            <a:ext cx="4635631" cy="548285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55712" y="6302046"/>
            <a:ext cx="864096" cy="43932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426" y="833165"/>
            <a:ext cx="1962125" cy="129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268987" y="4559328"/>
            <a:ext cx="2841319" cy="20436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253655" y="6285437"/>
            <a:ext cx="575241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237592" y="4559326"/>
            <a:ext cx="377931" cy="60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7BEB59-1310-4470-8B23-9FA91E3C5031}"/>
              </a:ext>
            </a:extLst>
          </p:cNvPr>
          <p:cNvSpPr txBox="1"/>
          <p:nvPr/>
        </p:nvSpPr>
        <p:spPr>
          <a:xfrm>
            <a:off x="4427984" y="2482307"/>
            <a:ext cx="45315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</a:rPr>
              <a:t>Основываясь на современных подходах к формированию бюджетов, в рамках ИНИЦИАТИВНОГО бюджетирования в 2020 году будет реализовываться проект «ВАМ РЕШАТЬ» общей стоимостью 15,0 </a:t>
            </a:r>
            <a:r>
              <a:rPr lang="ru-RU" sz="1600" b="1" i="1" dirty="0" err="1">
                <a:solidFill>
                  <a:schemeClr val="accent2">
                    <a:lumMod val="75000"/>
                  </a:schemeClr>
                </a:solidFill>
              </a:rPr>
              <a:t>млн.руб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</a:rPr>
              <a:t>., в который, согласно голосованию, вошли 2 из 3-х объектов: РДК (капитальный ремонт) и кровля здания бывшей школы в </a:t>
            </a:r>
            <a:r>
              <a:rPr lang="ru-RU" sz="1600" b="1" i="1" dirty="0" err="1">
                <a:solidFill>
                  <a:schemeClr val="accent2">
                    <a:lumMod val="75000"/>
                  </a:schemeClr>
                </a:solidFill>
              </a:rPr>
              <a:t>с.Татарское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</a:rPr>
              <a:t>. В голосовании, проводимом Министерством финансов Нижегородской области, приняли  участие почти 3 тыс. человек (14% </a:t>
            </a:r>
            <a:r>
              <a:rPr lang="ru-RU" sz="1600" b="1" i="1" dirty="0" err="1">
                <a:solidFill>
                  <a:schemeClr val="accent2">
                    <a:lumMod val="75000"/>
                  </a:schemeClr>
                </a:solidFill>
              </a:rPr>
              <a:t>Дальнеконстантиновцев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</a:rPr>
              <a:t>). </a:t>
            </a:r>
            <a:r>
              <a:rPr lang="ru-RU" sz="1600" i="1" dirty="0">
                <a:solidFill>
                  <a:schemeClr val="accent2">
                    <a:lumMod val="75000"/>
                  </a:schemeClr>
                </a:solidFill>
              </a:rPr>
              <a:t>  </a:t>
            </a:r>
          </a:p>
          <a:p>
            <a:pPr algn="ctr"/>
            <a:endParaRPr lang="ru-RU" sz="1600" i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6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F87134-4E59-48B4-8C2F-5CC7C9A37D10}"/>
              </a:ext>
            </a:extLst>
          </p:cNvPr>
          <p:cNvSpPr txBox="1"/>
          <p:nvPr/>
        </p:nvSpPr>
        <p:spPr>
          <a:xfrm>
            <a:off x="107503" y="1076086"/>
            <a:ext cx="460851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Подпрограмма</a:t>
            </a:r>
            <a:r>
              <a:rPr lang="ru-RU" sz="1600" dirty="0"/>
              <a:t> </a:t>
            </a:r>
            <a:r>
              <a:rPr lang="ru-RU" sz="1600" b="1" dirty="0"/>
              <a:t>"Развитие </a:t>
            </a:r>
            <a:r>
              <a:rPr lang="ru-RU" sz="1600" b="1" u="sng" dirty="0"/>
              <a:t>культуры</a:t>
            </a:r>
            <a:r>
              <a:rPr lang="ru-RU" sz="1600" b="1" dirty="0"/>
              <a:t> в </a:t>
            </a:r>
            <a:r>
              <a:rPr lang="ru-RU" sz="1600" b="1" dirty="0" err="1"/>
              <a:t>Дальнеконстантиновском</a:t>
            </a:r>
            <a:r>
              <a:rPr lang="ru-RU" sz="1600" b="1" dirty="0"/>
              <a:t> муниципальном районе</a:t>
            </a:r>
            <a:r>
              <a:rPr lang="ru-RU" sz="1600" dirty="0"/>
              <a:t>" : </a:t>
            </a:r>
          </a:p>
          <a:p>
            <a:pPr algn="ctr"/>
            <a:r>
              <a:rPr lang="ru-RU" b="1" dirty="0"/>
              <a:t>2019 – 56.945,8 </a:t>
            </a:r>
            <a:r>
              <a:rPr lang="ru-RU" b="1" dirty="0" err="1"/>
              <a:t>тыс.руб</a:t>
            </a:r>
            <a:r>
              <a:rPr lang="ru-RU" b="1" dirty="0"/>
              <a:t>.;</a:t>
            </a:r>
          </a:p>
          <a:p>
            <a:pPr algn="ctr"/>
            <a:r>
              <a:rPr lang="ru-RU" b="1" dirty="0"/>
              <a:t>2020 - 68.063,0</a:t>
            </a:r>
            <a:r>
              <a:rPr lang="ru-RU" sz="2000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 </a:t>
            </a:r>
            <a:r>
              <a:rPr lang="ru-RU" sz="1400" dirty="0"/>
              <a:t>(121,3% к 2019г.)</a:t>
            </a:r>
            <a:r>
              <a:rPr lang="ru-RU" b="1" dirty="0"/>
              <a:t>; </a:t>
            </a:r>
          </a:p>
          <a:p>
            <a:pPr algn="ctr"/>
            <a:r>
              <a:rPr lang="ru-RU" b="1" dirty="0"/>
              <a:t>2021 – 63.340,0</a:t>
            </a:r>
            <a:r>
              <a:rPr lang="ru-RU" sz="2000" b="1" dirty="0"/>
              <a:t> </a:t>
            </a:r>
            <a:r>
              <a:rPr lang="ru-RU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.; </a:t>
            </a:r>
          </a:p>
          <a:p>
            <a:pPr algn="ctr"/>
            <a:r>
              <a:rPr lang="ru-RU" b="1" dirty="0"/>
              <a:t>2022-  65.851,3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br>
              <a:rPr lang="ru-RU" dirty="0"/>
            </a:br>
            <a:r>
              <a:rPr lang="ru-RU" sz="1600" b="1" u="sng" dirty="0"/>
              <a:t>Подпрограмма</a:t>
            </a:r>
            <a:r>
              <a:rPr lang="ru-RU" sz="1600" u="sng" dirty="0"/>
              <a:t> </a:t>
            </a:r>
            <a:r>
              <a:rPr lang="ru-RU" sz="1600" b="1" dirty="0"/>
              <a:t>"Развитие </a:t>
            </a:r>
            <a:r>
              <a:rPr lang="ru-RU" sz="1600" b="1" u="sng" dirty="0"/>
              <a:t>туризма</a:t>
            </a:r>
            <a:r>
              <a:rPr lang="ru-RU" sz="1600" b="1" dirty="0"/>
              <a:t> в </a:t>
            </a:r>
            <a:r>
              <a:rPr lang="ru-RU" sz="1600" b="1" dirty="0" err="1"/>
              <a:t>Дальнеконстантиновском</a:t>
            </a:r>
            <a:r>
              <a:rPr lang="ru-RU" sz="1600" b="1" dirty="0"/>
              <a:t> муниципальном районе</a:t>
            </a:r>
            <a:r>
              <a:rPr lang="ru-RU" sz="1600" dirty="0"/>
              <a:t>" : </a:t>
            </a:r>
          </a:p>
          <a:p>
            <a:pPr algn="ctr"/>
            <a:r>
              <a:rPr lang="ru-RU" sz="1600" b="1" dirty="0"/>
              <a:t>2019 – 0,0 </a:t>
            </a:r>
            <a:r>
              <a:rPr lang="ru-RU" sz="1600" b="1" dirty="0" err="1"/>
              <a:t>тыс.руб</a:t>
            </a:r>
            <a:r>
              <a:rPr lang="ru-RU" sz="1600" b="1" dirty="0"/>
              <a:t>.;</a:t>
            </a:r>
          </a:p>
          <a:p>
            <a:pPr algn="ctr"/>
            <a:r>
              <a:rPr lang="ru-RU" sz="1600" b="1" dirty="0"/>
              <a:t>2020 - 40,0 </a:t>
            </a:r>
            <a:r>
              <a:rPr lang="ru-RU" sz="1600" b="1" dirty="0" err="1"/>
              <a:t>тыс.руб</a:t>
            </a:r>
            <a:r>
              <a:rPr lang="ru-RU" sz="1600" b="1" dirty="0"/>
              <a:t>.; </a:t>
            </a:r>
          </a:p>
          <a:p>
            <a:pPr algn="ctr"/>
            <a:r>
              <a:rPr lang="ru-RU" sz="1600" b="1" dirty="0"/>
              <a:t>2021 – 30,0  </a:t>
            </a:r>
            <a:r>
              <a:rPr lang="ru-RU" sz="1600" b="1" dirty="0" err="1"/>
              <a:t>тыс.руб</a:t>
            </a:r>
            <a:r>
              <a:rPr lang="ru-RU" sz="1600" b="1" dirty="0"/>
              <a:t>.; </a:t>
            </a:r>
          </a:p>
          <a:p>
            <a:pPr algn="ctr"/>
            <a:r>
              <a:rPr lang="ru-RU" sz="1600" b="1" dirty="0"/>
              <a:t>2022-  30,0 </a:t>
            </a:r>
            <a:r>
              <a:rPr lang="ru-RU" sz="1600" b="1" dirty="0" err="1"/>
              <a:t>тыс.руб</a:t>
            </a:r>
            <a:r>
              <a:rPr lang="ru-RU" sz="1600" b="1" dirty="0"/>
              <a:t>.</a:t>
            </a:r>
            <a:br>
              <a:rPr lang="ru-RU" sz="1600" dirty="0"/>
            </a:br>
            <a:r>
              <a:rPr lang="ru-RU" dirty="0"/>
              <a:t>  </a:t>
            </a:r>
          </a:p>
          <a:p>
            <a:pPr algn="ctr"/>
            <a:endParaRPr lang="ru-RU" dirty="0"/>
          </a:p>
          <a:p>
            <a:pPr algn="ctr"/>
            <a:r>
              <a:rPr lang="ru-RU" sz="1300" dirty="0"/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89629F-1152-4F73-8D92-0E50218D7947}"/>
              </a:ext>
            </a:extLst>
          </p:cNvPr>
          <p:cNvSpPr/>
          <p:nvPr/>
        </p:nvSpPr>
        <p:spPr>
          <a:xfrm>
            <a:off x="6281231" y="2088246"/>
            <a:ext cx="1305690" cy="498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 НОВОЕ</a:t>
            </a:r>
          </a:p>
        </p:txBody>
      </p:sp>
      <p:sp>
        <p:nvSpPr>
          <p:cNvPr id="19" name="Блок-схема: ручное управление 18">
            <a:extLst>
              <a:ext uri="{FF2B5EF4-FFF2-40B4-BE49-F238E27FC236}">
                <a16:creationId xmlns:a16="http://schemas.microsoft.com/office/drawing/2014/main" id="{8041771D-DADF-4CCD-B0E7-A14BC14B1796}"/>
              </a:ext>
            </a:extLst>
          </p:cNvPr>
          <p:cNvSpPr/>
          <p:nvPr/>
        </p:nvSpPr>
        <p:spPr>
          <a:xfrm>
            <a:off x="5959771" y="1395260"/>
            <a:ext cx="365939" cy="720080"/>
          </a:xfrm>
          <a:prstGeom prst="flowChartManualOperation">
            <a:avLst/>
          </a:prstGeom>
          <a:gradFill>
            <a:gsLst>
              <a:gs pos="35000">
                <a:srgbClr val="C00000"/>
              </a:gs>
              <a:gs pos="92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17242B5-27E6-493E-91E1-A00DD24C3001}"/>
              </a:ext>
            </a:extLst>
          </p:cNvPr>
          <p:cNvSpPr/>
          <p:nvPr/>
        </p:nvSpPr>
        <p:spPr>
          <a:xfrm>
            <a:off x="6000366" y="2221917"/>
            <a:ext cx="288032" cy="299809"/>
          </a:xfrm>
          <a:prstGeom prst="ellipse">
            <a:avLst/>
          </a:prstGeom>
          <a:gradFill>
            <a:gsLst>
              <a:gs pos="0">
                <a:srgbClr val="C00000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027839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2019-2024 годы"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</a:t>
            </a:r>
            <a:r>
              <a:rPr lang="en-US" sz="1600" dirty="0">
                <a:solidFill>
                  <a:schemeClr val="tx1"/>
                </a:solidFill>
              </a:rPr>
              <a:t>1</a:t>
            </a:r>
            <a:r>
              <a:rPr lang="ru-RU" sz="1600" dirty="0">
                <a:solidFill>
                  <a:schemeClr val="tx1"/>
                </a:solidFill>
              </a:rPr>
              <a:t>6.</a:t>
            </a:r>
            <a:r>
              <a:rPr lang="en-US" sz="1600" dirty="0">
                <a:solidFill>
                  <a:schemeClr val="tx1"/>
                </a:solidFill>
              </a:rPr>
              <a:t>10</a:t>
            </a:r>
            <a:r>
              <a:rPr lang="ru-RU" sz="1600" dirty="0">
                <a:solidFill>
                  <a:schemeClr val="tx1"/>
                </a:solidFill>
              </a:rPr>
              <a:t>.2018 года  №1271)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5892059" y="1273687"/>
            <a:ext cx="3096344" cy="1382091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8560" y="128734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118" y="1254470"/>
            <a:ext cx="1581437" cy="13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107504" y="2775864"/>
            <a:ext cx="8856983" cy="34998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AB678-4705-43FC-A081-2A4EE5158218}"/>
              </a:ext>
            </a:extLst>
          </p:cNvPr>
          <p:cNvSpPr txBox="1"/>
          <p:nvPr/>
        </p:nvSpPr>
        <p:spPr>
          <a:xfrm>
            <a:off x="5861109" y="1319095"/>
            <a:ext cx="32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C3322211-57FD-4B59-8BBF-157FF9EB28E4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77966D4-E88E-4A34-8928-54D940721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4611186"/>
              </p:ext>
            </p:extLst>
          </p:nvPr>
        </p:nvGraphicFramePr>
        <p:xfrm>
          <a:off x="4479254" y="2618596"/>
          <a:ext cx="4618166" cy="236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21D4183D-8BAD-41A1-B88E-46E950F449C2}"/>
              </a:ext>
            </a:extLst>
          </p:cNvPr>
          <p:cNvSpPr/>
          <p:nvPr/>
        </p:nvSpPr>
        <p:spPr>
          <a:xfrm rot="20482684">
            <a:off x="435218" y="1018968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объекты 2019-2022г.г. 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9BE8302-7458-4320-98BF-5917CB53B0B2}"/>
              </a:ext>
            </a:extLst>
          </p:cNvPr>
          <p:cNvSpPr/>
          <p:nvPr/>
        </p:nvSpPr>
        <p:spPr>
          <a:xfrm>
            <a:off x="43723" y="263918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787305" y="486114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172568" y="4685474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328395" y="4979388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15EC6AE-8E95-4FBE-AD25-ED7AE68FA238}"/>
              </a:ext>
            </a:extLst>
          </p:cNvPr>
          <p:cNvSpPr/>
          <p:nvPr/>
        </p:nvSpPr>
        <p:spPr>
          <a:xfrm rot="20904345">
            <a:off x="6892806" y="4958177"/>
            <a:ext cx="2171407" cy="134222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E7FF45-3136-4BE0-A47D-8B78E8E3CFC3}"/>
              </a:ext>
            </a:extLst>
          </p:cNvPr>
          <p:cNvSpPr txBox="1"/>
          <p:nvPr/>
        </p:nvSpPr>
        <p:spPr>
          <a:xfrm rot="20214801">
            <a:off x="99954" y="2880953"/>
            <a:ext cx="1894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Продолжение газификации населенных пунктов </a:t>
            </a:r>
            <a:r>
              <a:rPr lang="ru-RU" sz="1400" b="1" dirty="0" err="1"/>
              <a:t>д.Вармалей</a:t>
            </a:r>
            <a:r>
              <a:rPr lang="ru-RU" sz="1400" b="1" dirty="0"/>
              <a:t>, </a:t>
            </a:r>
            <a:r>
              <a:rPr lang="ru-RU" sz="1400" b="1" dirty="0" err="1"/>
              <a:t>д.М.Терюшево</a:t>
            </a:r>
            <a:r>
              <a:rPr lang="ru-RU" sz="1400" b="1" dirty="0"/>
              <a:t>, </a:t>
            </a:r>
            <a:r>
              <a:rPr lang="ru-RU" sz="1400" b="1" dirty="0" err="1"/>
              <a:t>д.Юловка</a:t>
            </a:r>
            <a:endParaRPr lang="ru-RU" sz="1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F5895E-1784-4C38-B8BF-B3ACDF301A9A}"/>
              </a:ext>
            </a:extLst>
          </p:cNvPr>
          <p:cNvSpPr txBox="1"/>
          <p:nvPr/>
        </p:nvSpPr>
        <p:spPr>
          <a:xfrm rot="19808517">
            <a:off x="5365820" y="5130650"/>
            <a:ext cx="18357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Мероприятия, обеспечивающие завершающий этап переселения: снос аварийных домов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5405A3-FB06-42D0-A5A4-D4F0E0480F77}"/>
              </a:ext>
            </a:extLst>
          </p:cNvPr>
          <p:cNvSpPr txBox="1"/>
          <p:nvPr/>
        </p:nvSpPr>
        <p:spPr>
          <a:xfrm rot="19670035">
            <a:off x="7139912" y="5085086"/>
            <a:ext cx="1717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Строительство сельского дома культуры по адресу: </a:t>
            </a:r>
            <a:r>
              <a:rPr lang="ru-RU" sz="1200" b="1" dirty="0" err="1"/>
              <a:t>Дальнеконстантиновский</a:t>
            </a:r>
            <a:r>
              <a:rPr lang="ru-RU" sz="1200" b="1" dirty="0"/>
              <a:t> район, </a:t>
            </a:r>
            <a:r>
              <a:rPr lang="ru-RU" sz="1200" b="1" dirty="0" err="1"/>
              <a:t>с.Тепелево</a:t>
            </a:r>
            <a:endParaRPr lang="ru-RU" sz="2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B341B-06E7-4439-97F0-39326BA17848}"/>
              </a:ext>
            </a:extLst>
          </p:cNvPr>
          <p:cNvSpPr txBox="1"/>
          <p:nvPr/>
        </p:nvSpPr>
        <p:spPr>
          <a:xfrm rot="20050740">
            <a:off x="863107" y="5254704"/>
            <a:ext cx="19340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Строительство, содержание и ремонт автомобильных дорог Дальнеконстантиновского муниципального района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19953707">
            <a:off x="3194339" y="4889465"/>
            <a:ext cx="233671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/>
              <a:t>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83697" y="3399095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432E57-6021-4FDC-9CA4-DA2F840B31CE}"/>
              </a:ext>
            </a:extLst>
          </p:cNvPr>
          <p:cNvSpPr txBox="1"/>
          <p:nvPr/>
        </p:nvSpPr>
        <p:spPr>
          <a:xfrm rot="20133947">
            <a:off x="1714752" y="3553055"/>
            <a:ext cx="22996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Обеспечение инженерной и дорожной инфраструктурой земельных участков, предназначенных для предоставления многодетным семьям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19934636">
            <a:off x="2345182" y="2671163"/>
            <a:ext cx="792088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20433105">
            <a:off x="66461" y="4614632"/>
            <a:ext cx="1170634" cy="119747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8164988" y="4114767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39" name="Облачко с текстом: овальное 38">
            <a:extLst>
              <a:ext uri="{FF2B5EF4-FFF2-40B4-BE49-F238E27FC236}">
                <a16:creationId xmlns:a16="http://schemas.microsoft.com/office/drawing/2014/main" id="{A34FA3F6-D2FB-48AE-BB99-3A93ADBB44FD}"/>
              </a:ext>
            </a:extLst>
          </p:cNvPr>
          <p:cNvSpPr/>
          <p:nvPr/>
        </p:nvSpPr>
        <p:spPr>
          <a:xfrm>
            <a:off x="3448434" y="2731458"/>
            <a:ext cx="1983349" cy="1007767"/>
          </a:xfrm>
          <a:prstGeom prst="wedgeEllipseCallout">
            <a:avLst>
              <a:gd name="adj1" fmla="val 49258"/>
              <a:gd name="adj2" fmla="val 65426"/>
            </a:avLst>
          </a:prstGeom>
          <a:solidFill>
            <a:schemeClr val="bg1"/>
          </a:solidFill>
          <a:ln w="76200"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2020г. - </a:t>
            </a:r>
            <a:r>
              <a:rPr lang="ru-RU" sz="1600" b="1" dirty="0">
                <a:solidFill>
                  <a:schemeClr val="tx1"/>
                </a:solidFill>
              </a:rPr>
              <a:t>6,3%</a:t>
            </a:r>
          </a:p>
        </p:txBody>
      </p:sp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34" y="116632"/>
            <a:ext cx="8875924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49303" y="6170900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44966" y="6080839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844995"/>
              </p:ext>
            </p:extLst>
          </p:nvPr>
        </p:nvGraphicFramePr>
        <p:xfrm>
          <a:off x="107504" y="706836"/>
          <a:ext cx="8866454" cy="597698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115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19242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044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533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440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99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2019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2019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513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84 641,2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51 599,5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33 231,1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83 614,9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3454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21 858,0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17 268,1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22 144,8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513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513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3454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1 260,2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1 271,0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1 432,2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1 430,6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680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16 911,9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18 039,4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20 294,3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21 421,8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680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513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2 951,3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3 680,8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4 547,4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4 729,3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513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объектов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29 609,2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513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  <a:tr h="2016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2 461,4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2 309,2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5 090,8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5 090,8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07" y="116632"/>
            <a:ext cx="8859381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68680" y="5589240"/>
            <a:ext cx="2334075" cy="1224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105107" y="4830175"/>
            <a:ext cx="1438991" cy="1183693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094899"/>
              </p:ext>
            </p:extLst>
          </p:nvPr>
        </p:nvGraphicFramePr>
        <p:xfrm>
          <a:off x="105107" y="706837"/>
          <a:ext cx="8868850" cy="4019619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209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92039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276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753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707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1523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636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01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 продолжение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2019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2019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"Устройство хоккейной коробки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с.Тепелево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дальнеконстантиновского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2 461,4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2 309,2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5 090,8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5 090,8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28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"Приобретение жилых помещений для предоставления гражданам, утратившим жилые помещения в результате пожара, по договорам социального найма,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121727"/>
                  </a:ext>
                </a:extLst>
              </a:tr>
              <a:tr h="417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293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«Развитие системы водоснабжения и водоотведения»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427987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 физкультурно-оздоровительного комплекса"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2 285,2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  <a:tr h="2970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учреждений культуры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23 349,8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3427891"/>
                  </a:ext>
                </a:extLst>
              </a:tr>
              <a:tr h="2970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"Создание и обустройство зон отдыха, спортивных и детских игровых площадок"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475858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153679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007729-7963-49F1-9EAE-46ED79B57E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5" y="4839822"/>
            <a:ext cx="1684667" cy="10402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2B414C-CE87-49AA-95EA-22EFB8F4F0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405" y="5172096"/>
            <a:ext cx="1096623" cy="120056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71FFD6D-1FC4-4A39-B220-0EBEDB0C268C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4267465" y="5574336"/>
            <a:ext cx="1679828" cy="93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11" tgtFrame="&quot;_blank&quot;"/>
            <a:extLst>
              <a:ext uri="{FF2B5EF4-FFF2-40B4-BE49-F238E27FC236}">
                <a16:creationId xmlns:a16="http://schemas.microsoft.com/office/drawing/2014/main" id="{0A488883-E1F0-44AE-9A25-55C21A539E22}"/>
              </a:ext>
            </a:extLst>
          </p:cNvPr>
          <p:cNvPicPr/>
          <p:nvPr/>
        </p:nvPicPr>
        <p:blipFill>
          <a:blip r:embed="rId12" cstate="print"/>
          <a:srcRect l="20564" t="32007" r="22165" b="19892"/>
          <a:stretch>
            <a:fillRect/>
          </a:stretch>
        </p:blipFill>
        <p:spPr bwMode="auto">
          <a:xfrm>
            <a:off x="7158126" y="539680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4022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97FEDC2-9DA5-4332-974C-BB554CCD8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880699"/>
              </p:ext>
            </p:extLst>
          </p:nvPr>
        </p:nvGraphicFramePr>
        <p:xfrm>
          <a:off x="179512" y="929888"/>
          <a:ext cx="8784977" cy="5063242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4985432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841308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560433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4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 п/п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Индикатор / непосредственный результат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изм.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29067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«Газификация Дальнеконстантиновского муниципального района Нижегородской области»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вновь построенных газопроводов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340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«Переселение граждан из аварийного жилищного фонда на территории Дальнеконстантиновского муниципального района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453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переселенных жителей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человек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1453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снесенных аварийных домов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38786"/>
                  </a:ext>
                </a:extLst>
              </a:tr>
              <a:tr h="39545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«Социальная поддержка граждан при газификации домовладений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 Нижегородской области»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956305"/>
                  </a:ext>
                </a:extLst>
              </a:tr>
              <a:tr h="224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граждан, получивших социальную выплату на газификацию домовладений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человек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480609"/>
                  </a:ext>
                </a:extLst>
              </a:tr>
              <a:tr h="33843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290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семей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58134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 Нижегородской области»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436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человек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5813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Дальнеконстантиновском муниципальном районе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6805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</a:t>
                      </a:r>
                      <a:r>
                        <a:rPr lang="ru-RU" sz="10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1000" dirty="0">
                          <a:effectLst/>
                        </a:rPr>
                        <a:t> муниципальном районе Нижегородской области поставленным на учет многодетным семьям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зем. участков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425420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Стрелка: шеврон 47">
            <a:extLst>
              <a:ext uri="{FF2B5EF4-FFF2-40B4-BE49-F238E27FC236}">
                <a16:creationId xmlns:a16="http://schemas.microsoft.com/office/drawing/2014/main" id="{AAA3CD41-2967-4394-AA72-2F6DAD179F48}"/>
              </a:ext>
            </a:extLst>
          </p:cNvPr>
          <p:cNvSpPr/>
          <p:nvPr/>
        </p:nvSpPr>
        <p:spPr>
          <a:xfrm>
            <a:off x="5552083" y="62127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6103717" y="6237312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620065" y="6237312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7129795" y="6249398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047C1222-78E6-4C13-BEF4-69A32026FDB6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1636A44-A65C-4F78-ABAB-9A4166A03F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779" y="6087083"/>
            <a:ext cx="1096717" cy="677223"/>
          </a:xfrm>
          <a:prstGeom prst="rect">
            <a:avLst/>
          </a:prstGeom>
        </p:spPr>
      </p:pic>
      <p:pic>
        <p:nvPicPr>
          <p:cNvPr id="40" name="Picture 7">
            <a:extLst>
              <a:ext uri="{FF2B5EF4-FFF2-40B4-BE49-F238E27FC236}">
                <a16:creationId xmlns:a16="http://schemas.microsoft.com/office/drawing/2014/main" id="{7E870660-33A8-49D3-AFC2-B797AF56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44300" y="6082558"/>
            <a:ext cx="799468" cy="66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066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1007789"/>
            <a:ext cx="8928992" cy="56999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97FEDC2-9DA5-4332-974C-BB554CCD8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686932"/>
              </p:ext>
            </p:extLst>
          </p:nvPr>
        </p:nvGraphicFramePr>
        <p:xfrm>
          <a:off x="179512" y="986342"/>
          <a:ext cx="8784977" cy="5353262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4985432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841308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560433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9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№ п/п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+mn-lt"/>
                        </a:rPr>
                        <a:t>Индикатор / непосредственный результат (продолжение)</a:t>
                      </a:r>
                      <a:endParaRPr lang="ru-RU" sz="10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изм.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2019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2020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2021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+mn-lt"/>
                        </a:rPr>
                        <a:t>2022</a:t>
                      </a:r>
                      <a:endParaRPr lang="ru-RU" sz="10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374233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«Строительство, содержание и ремонт автомобильных дорог на территории Дальнеконстантиновского муниципального района НО»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 – 100%.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289716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объектов образования Дальнеконстантиновского муниципального района НО»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38786"/>
                  </a:ext>
                </a:extLst>
              </a:tr>
              <a:tr h="295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дополнительно введенных мест в дошкольных учреждениях </a:t>
                      </a:r>
                      <a:r>
                        <a:rPr lang="ru-RU" sz="1000" b="0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р.п.Дальнее</a:t>
                      </a: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Константиново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956305"/>
                  </a:ext>
                </a:extLst>
              </a:tr>
              <a:tr h="154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подготовленных проектов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480609"/>
                  </a:ext>
                </a:extLst>
              </a:tr>
              <a:tr h="49848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«Проведение мероприятий по регулированию численности безнадзорных животных в </a:t>
                      </a:r>
                      <a:r>
                        <a:rPr lang="ru-RU" sz="1000" b="0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Дальнеконстантиновском</a:t>
                      </a: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Уменьшение числа безнадзорных животных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17424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«Управление программой»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45506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жилое помещение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9106"/>
                  </a:ext>
                </a:extLst>
              </a:tr>
              <a:tr h="15885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310983"/>
                  </a:ext>
                </a:extLst>
              </a:tr>
              <a:tr h="2266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жилое помещение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38471"/>
                  </a:ext>
                </a:extLst>
              </a:tr>
              <a:tr h="1588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«Развитие системы водоснабжения и водоотведения»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203175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 ремонт системы водоснабжения и водоотведения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192039"/>
                  </a:ext>
                </a:extLst>
              </a:tr>
              <a:tr h="12427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 физкультурно-оздоровительного комплекса»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88563"/>
                  </a:ext>
                </a:extLst>
              </a:tr>
              <a:tr h="103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выполнения организационных мероприятий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708353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выполнения строительства коммунальной инфраструктуры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772102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155530" y="6167942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472040" y="6162836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Стрелка: шеврон 47">
            <a:extLst>
              <a:ext uri="{FF2B5EF4-FFF2-40B4-BE49-F238E27FC236}">
                <a16:creationId xmlns:a16="http://schemas.microsoft.com/office/drawing/2014/main" id="{AAA3CD41-2967-4394-AA72-2F6DAD179F48}"/>
              </a:ext>
            </a:extLst>
          </p:cNvPr>
          <p:cNvSpPr/>
          <p:nvPr/>
        </p:nvSpPr>
        <p:spPr>
          <a:xfrm>
            <a:off x="3193105" y="6300328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6293335" y="6368612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771519" y="637873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7258767" y="6379032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047C1222-78E6-4C13-BEF4-69A32026FDB6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BCE3E236-2D23-470C-BE23-EF5C8AAC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3143" y="6177005"/>
            <a:ext cx="799468" cy="66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26ADFC4-CC14-4686-874C-7EB55ACF46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03" y="6143674"/>
            <a:ext cx="1096717" cy="6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114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668660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1007789"/>
            <a:ext cx="8928992" cy="56999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97FEDC2-9DA5-4332-974C-BB554CCD8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046802"/>
              </p:ext>
            </p:extLst>
          </p:nvPr>
        </p:nvGraphicFramePr>
        <p:xfrm>
          <a:off x="151620" y="885927"/>
          <a:ext cx="8784977" cy="4976816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4985432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841308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560433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 п/п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Индикатор / непосредственный результат (продолжение)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изм.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39146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2018-2024 годы»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956305"/>
                  </a:ext>
                </a:extLst>
              </a:tr>
              <a:tr h="222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480609"/>
                  </a:ext>
                </a:extLst>
              </a:tr>
              <a:tr h="1682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15687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«Обеспечение жильем отдельных категорий граждан в рамках ГП «Развитие жилищного строительства и государственная поддержка граждан по обеспечению жильем на территории Нижегородской области»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17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обеспеченных жильем ветеранов ВОВ (инвалидов)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учреждений культуры Дальнеконстантиновского муниципального района Нижегородской области»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объектов культуры, введенных в эксплуатацию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147664"/>
                  </a:ext>
                </a:extLst>
              </a:tr>
              <a:tr h="27111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благоустроенных придомовых территорий многоквартирных домов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территория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9106"/>
                  </a:ext>
                </a:extLst>
              </a:tr>
              <a:tr h="17855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«Устройство хоккейной коробки в селе Тепелево Дальнеконстантиновского района Нижегородской области»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744310"/>
                  </a:ext>
                </a:extLst>
              </a:tr>
              <a:tr h="120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вновь обустроенных хоккейных площадок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310983"/>
                  </a:ext>
                </a:extLst>
              </a:tr>
              <a:tr h="324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выполненных мероприятий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38471"/>
                  </a:ext>
                </a:extLst>
              </a:tr>
              <a:tr h="324554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«Создание и обустройство зон отдыха, спортивных и детских игровых площадок»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1511009"/>
                  </a:ext>
                </a:extLst>
              </a:tr>
              <a:tr h="190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построенных детских площадок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4577432"/>
                  </a:ext>
                </a:extLst>
              </a:tr>
              <a:tr h="72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построенных спортивных площадок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2245"/>
                  </a:ext>
                </a:extLst>
              </a:tr>
              <a:tr h="324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обустроенных зон отдыха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02038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155530" y="6167942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547465" y="5963378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Стрелка: шеврон 47">
            <a:extLst>
              <a:ext uri="{FF2B5EF4-FFF2-40B4-BE49-F238E27FC236}">
                <a16:creationId xmlns:a16="http://schemas.microsoft.com/office/drawing/2014/main" id="{AAA3CD41-2967-4394-AA72-2F6DAD179F48}"/>
              </a:ext>
            </a:extLst>
          </p:cNvPr>
          <p:cNvSpPr/>
          <p:nvPr/>
        </p:nvSpPr>
        <p:spPr>
          <a:xfrm>
            <a:off x="5795714" y="6186422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6311428" y="6217075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760368" y="6200049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7247531" y="6200049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047C1222-78E6-4C13-BEF4-69A32026FDB6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E99B79C1-2C77-4E1D-BC43-43B85E6FA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93329" y="6114123"/>
            <a:ext cx="799468" cy="66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C74DADB-ACC8-48EB-B413-5614D19C33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779" y="6087083"/>
            <a:ext cx="1096717" cy="6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800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2020-2022 г.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5670A77-1F4A-4277-9446-8553BFFB2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1766914"/>
              </p:ext>
            </p:extLst>
          </p:nvPr>
        </p:nvGraphicFramePr>
        <p:xfrm>
          <a:off x="5915482" y="620689"/>
          <a:ext cx="3118790" cy="194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806E61F-B65C-4AC2-9A09-4907CA6D5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4026727"/>
              </p:ext>
            </p:extLst>
          </p:nvPr>
        </p:nvGraphicFramePr>
        <p:xfrm>
          <a:off x="107504" y="609619"/>
          <a:ext cx="5807978" cy="209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1734940"/>
              </p:ext>
            </p:extLst>
          </p:nvPr>
        </p:nvGraphicFramePr>
        <p:xfrm>
          <a:off x="358540" y="2895201"/>
          <a:ext cx="8196710" cy="391041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717259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479451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54 043,8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содержание аппарата управления органов местного самоуправления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8 613,9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обеспечение деятельности муниципальных учреждений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16 832,8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обеспечение деятельности Единой дежурной диспетчерской службы района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4 147,1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03047581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взносы Нижегородскому фонду капитального ремонта за муниципальное жилье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43,8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63021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проектно-сметной документации по строительству жилья в рамках государственной программы Российской Федерации «Комплексное развитие сельских территорий»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422937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газопроводов, находящихся в муниципальной собственности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41,6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2222245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общественным организациям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449,3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  <a:tr h="104477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расходов при обращении граждан в органы исполнительной власти Нижегородской области в соответствии с Порядком предоставления материальной помощи гражданам, находящимся в трудной жизненной ситуации, в виде денежных средств, утвержденным постановлением Правительства Нижегородской области от 23.03.2007 №86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9070304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7C36E320-7317-4D46-8288-1C6B70F95D3B}"/>
              </a:ext>
            </a:extLst>
          </p:cNvPr>
          <p:cNvSpPr/>
          <p:nvPr/>
        </p:nvSpPr>
        <p:spPr>
          <a:xfrm>
            <a:off x="8555250" y="5157192"/>
            <a:ext cx="213800" cy="32758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39ADE903-F469-4520-B9C8-D6537C48A259}"/>
              </a:ext>
            </a:extLst>
          </p:cNvPr>
          <p:cNvSpPr/>
          <p:nvPr/>
        </p:nvSpPr>
        <p:spPr>
          <a:xfrm>
            <a:off x="8678560" y="5605468"/>
            <a:ext cx="213800" cy="32758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CD9F527F-D266-45B2-9C31-0DC932E556EB}"/>
              </a:ext>
            </a:extLst>
          </p:cNvPr>
          <p:cNvSpPr/>
          <p:nvPr/>
        </p:nvSpPr>
        <p:spPr>
          <a:xfrm>
            <a:off x="8820472" y="5960856"/>
            <a:ext cx="213800" cy="32758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20EDB60-A236-43C6-AE98-977A86964903}"/>
              </a:ext>
            </a:extLst>
          </p:cNvPr>
          <p:cNvSpPr/>
          <p:nvPr/>
        </p:nvSpPr>
        <p:spPr>
          <a:xfrm>
            <a:off x="358540" y="2576987"/>
            <a:ext cx="8196710" cy="288032"/>
          </a:xfrm>
          <a:prstGeom prst="rect">
            <a:avLst/>
          </a:prstGeom>
          <a:pattFill prst="pct9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Детализация непрограммных расходов 2020 года:</a:t>
            </a:r>
          </a:p>
        </p:txBody>
      </p:sp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2020 года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25A482-D553-41C7-88B4-12873B7B9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484013"/>
              </p:ext>
            </p:extLst>
          </p:nvPr>
        </p:nvGraphicFramePr>
        <p:xfrm>
          <a:off x="101471" y="836712"/>
          <a:ext cx="8932800" cy="499818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320489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612311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688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</a:t>
                      </a:r>
                      <a:r>
                        <a:rPr lang="ru-RU" sz="1600" b="0" u="none" strike="noStrike" dirty="0">
                          <a:effectLst/>
                        </a:rPr>
                        <a:t>продолжение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выплаты гражданам, имеющим звания «Почетный гражданин Дальнеконстантиновского муниципального района»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397,0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11286968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 в части исполнения полномочий поселений района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2 523,7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4081339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расходов на обеспечение доступа к системе электронного документооборота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94,5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юридическим лицам на оказание услуг по транспортному обслуживанию населения Дальнеконстантиновского муниципального района  автомобильным пассажирским транспортом по внутрирайонным маршрутам с низкой  интенсивностью пассажирских потоков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полномочий поселений по поддержке предпринимательства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03047581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государственных полномочий по составлению (изменению) списков кандидатов в присяжные заседатели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выплату заработной платы с начислениями на нее работникам муниципальных учреждений и органов местного самоуправления за счет средств областной субсидии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19 545,8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2222245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общегосударственные расходы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43,8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6C2139-AA36-4AFF-B1D5-7D4184832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69631"/>
            <a:ext cx="2088232" cy="989002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311012-EA0E-406B-BF30-896F146E9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67670" y="5863730"/>
            <a:ext cx="2439888" cy="989002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620481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Функциональная структура расходов, </a:t>
            </a:r>
            <a:r>
              <a:rPr lang="ru-RU" sz="1600" i="1" dirty="0" err="1"/>
              <a:t>тыс.руб</a:t>
            </a:r>
            <a:r>
              <a:rPr lang="ru-RU" sz="1600" i="1" dirty="0"/>
              <a:t>.</a:t>
            </a:r>
            <a:endParaRPr lang="ru-RU" sz="16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236412" y="6397644"/>
            <a:ext cx="800082" cy="38350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900973"/>
              </p:ext>
            </p:extLst>
          </p:nvPr>
        </p:nvGraphicFramePr>
        <p:xfrm>
          <a:off x="107506" y="548681"/>
          <a:ext cx="8928993" cy="595378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45139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312412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606110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71264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609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КФСР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2019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2020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% к 2019г.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2021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2022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2265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</a:rPr>
                        <a:t>Всего расходов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>
                          <a:effectLst/>
                        </a:rPr>
                        <a:t>788 603,6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>
                          <a:effectLst/>
                        </a:rPr>
                        <a:t>823 319,2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>
                          <a:effectLst/>
                        </a:rPr>
                        <a:t>104,4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>
                          <a:effectLst/>
                        </a:rPr>
                        <a:t>786 080,2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>
                          <a:effectLst/>
                        </a:rPr>
                        <a:t>852 615,2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209614045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57 475,1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54 920,9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95,6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52 034,7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52 423,8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77483050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1 928,0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1 964,9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101,9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1 964,9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1 964,9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070996297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1 004,5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1 059,1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105,4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1 059,1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1 059,1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164427925"/>
                  </a:ext>
                </a:extLst>
              </a:tr>
              <a:tr h="7192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23 211,3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24 562,1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24 668,2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24 778,6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0547832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Судебная система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176,7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16,9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398301329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10 697,4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10 819,9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101,1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10 819,9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10 819,9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01162783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Резервные фонды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150,0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57246770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19 624,9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14 999,1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13 005,7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13 228,3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69256038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Национальная оборона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1 166,6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1 052,5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1 066,3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1 118,0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238221059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Мобилизационная и вневойсковая подготовка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1 166,6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1 052,5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1 066,3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1 118,0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4177672393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4 800,0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5 120,0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5 277,3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5 441,0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4087073896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4 800,0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5 120,0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5 277,3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5 441,0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498914951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Национальная экономика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144 021,0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153 691,5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150 375,2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150 115,1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77482556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Общеэкономические вопросы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167,3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174,0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180,9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188,2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414436956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132 606,6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143 236,7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142 828,6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142 379,3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40357037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Транспорт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99792798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2 951,3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3 680,8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124,7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4 547,4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4 729,3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06880312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Связь и информатика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7 295,9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5 260,0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72,1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1 488,3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1 488,3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717069868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1 240,0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1 230,0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1 230,0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854960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3842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Функциональная структура расходов, </a:t>
            </a:r>
            <a:r>
              <a:rPr lang="ru-RU" sz="1600" i="1" dirty="0" err="1"/>
              <a:t>тыс.руб</a:t>
            </a:r>
            <a:r>
              <a:rPr lang="ru-RU" sz="1600" i="1" dirty="0"/>
              <a:t>. (продолжение)</a:t>
            </a:r>
            <a:endParaRPr lang="ru-RU" sz="16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316416" y="6457470"/>
            <a:ext cx="728074" cy="30736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51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23332"/>
              </p:ext>
            </p:extLst>
          </p:nvPr>
        </p:nvGraphicFramePr>
        <p:xfrm>
          <a:off x="107506" y="548681"/>
          <a:ext cx="8928993" cy="594618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45139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312412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606110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71264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598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КФСР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2019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2020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% к 2019г.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2021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2022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Жилищно-коммунальное хозяйство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36 223,1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31 397,4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86,7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22 044,1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52 155,2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892279438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 Жилищное хозяйство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1 260,1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2 358,8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187,2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658,8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9 614,5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687659563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Коммунальное хозяйство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26 468,0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22 094,9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83,5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16 041,6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37 186,4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925310098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Благоустройство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3 252,0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1 848,3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56,8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248,3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258,9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727417217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Другие вопросы в области ЖКХ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5 243,0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5 095,4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97,2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5 095,4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5 095,4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516525289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Образование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401 872,4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408 123,6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409 626,5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416 266,9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786542643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Дошкольное образование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139 228,0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124 924,1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89,7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124 898,3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126 665,7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89464377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Общее образование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200 508,0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212 325,8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214 821,9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216 874,3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935249024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29 612,3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32 772,6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110,7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34 639,1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36 632,3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546713510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Молодежная политика и оздоровление детей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5 592,4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6 276,4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112,2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6 276,4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6 276,4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156494598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26 931,6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31 824,7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118,2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28 990,9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29 818,3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994619262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Культура и кинематография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59 821,0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78 965,1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67 887,9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95 652,2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4057857082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Культура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59 821,0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78 965,1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67 887,9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95 652,2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514665344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Социальная политика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33 686,1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35 454,9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105,3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37 291,6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38 988,3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014772778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Пенсионное обеспечение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9 111,2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9 361,7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102,7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9 361,7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9 361,7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543983826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3 291,0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2 387,0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72,5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1 870,3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2 387,0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964320953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Охрана семьи и детства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20 879,6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23 256,9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111,4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25 610,3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26 790,3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4064567760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404,3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111,1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449,3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721671229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Физическая культура и спорт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7 091,6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944,2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944,2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944,2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187564448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Массовый спорт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7 091,6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944,2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13,3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944,2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944,2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778210091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Средства массовой информации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2 048,3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2 087,4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101,9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2 131,8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2 177,8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2914875970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2 048,3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2 087,4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101,9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2 131,8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2 177,8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766448906"/>
                  </a:ext>
                </a:extLst>
              </a:tr>
              <a:tr h="359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186,2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954020837"/>
                  </a:ext>
                </a:extLst>
              </a:tr>
              <a:tr h="359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186,2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1550566662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МБТ общего характера бюджетам субъектов РФ и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40 392,6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51 550,9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127,6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37 394,9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37 333,0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461776807"/>
                  </a:ext>
                </a:extLst>
              </a:tr>
              <a:tr h="3879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Дотации на выравнивание бюджетной обеспеченности субъектов РФ и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22 530,1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25 512,7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113,2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30 610,8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30 998,5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428430869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Прочие МБТ общего характера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17 862,5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26 038,2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145,8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6 784,1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6 334,5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extLst>
                  <a:ext uri="{0D108BD9-81ED-4DB2-BD59-A6C34878D82A}">
                    <a16:rowId xmlns:a16="http://schemas.microsoft.com/office/drawing/2014/main" val="3497284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8106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39"/>
            <a:ext cx="8712968" cy="1672873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Результат исполнения бюджета: </a:t>
            </a:r>
            <a:br>
              <a:rPr lang="ru-RU" sz="2800" b="1" i="1" dirty="0"/>
            </a:br>
            <a:r>
              <a:rPr lang="ru-RU" sz="2800" b="1" i="1" dirty="0"/>
              <a:t>2020 г.- профицит бюджета 5.000,0 </a:t>
            </a:r>
            <a:r>
              <a:rPr lang="ru-RU" sz="2800" b="1" i="1" dirty="0" err="1"/>
              <a:t>тыс.руб</a:t>
            </a:r>
            <a:r>
              <a:rPr lang="ru-RU" sz="2800" b="1" i="1" dirty="0"/>
              <a:t>.; </a:t>
            </a:r>
            <a:br>
              <a:rPr lang="ru-RU" sz="2800" b="1" i="1" dirty="0"/>
            </a:br>
            <a:r>
              <a:rPr lang="ru-RU" sz="2800" b="1" i="1" dirty="0"/>
              <a:t>2021- профицит бюджета 5.700,0 </a:t>
            </a:r>
            <a:r>
              <a:rPr lang="ru-RU" sz="2800" b="1" i="1" dirty="0" err="1"/>
              <a:t>тыс.руб</a:t>
            </a:r>
            <a:r>
              <a:rPr lang="ru-RU" sz="2800" b="1" i="1" dirty="0"/>
              <a:t>.; 2022г. – сбалансированный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1555" y="2998510"/>
            <a:ext cx="8722933" cy="91511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  <a:p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тыс.рублей;</a:t>
            </a:r>
          </a:p>
          <a:p>
            <a:pPr>
              <a:buFontTx/>
              <a:buChar char="-"/>
            </a:pPr>
            <a:r>
              <a:rPr lang="ru-RU" sz="1400" u="sng" dirty="0">
                <a:solidFill>
                  <a:schemeClr val="tx1"/>
                </a:solidFill>
              </a:rPr>
              <a:t>возврат бюджетных кредитов -</a:t>
            </a:r>
            <a:r>
              <a:rPr lang="ru-RU" sz="1400" dirty="0">
                <a:solidFill>
                  <a:schemeClr val="tx1"/>
                </a:solidFill>
              </a:rPr>
              <a:t>от юридических лиц в сумме </a:t>
            </a:r>
            <a:r>
              <a:rPr lang="ru-RU" sz="1400" b="1" dirty="0">
                <a:solidFill>
                  <a:schemeClr val="tx1"/>
                </a:solidFill>
              </a:rPr>
              <a:t>46,42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77821A11-C5C7-49FA-96BC-E981E3FFBF83}"/>
              </a:ext>
            </a:extLst>
          </p:cNvPr>
          <p:cNvSpPr/>
          <p:nvPr/>
        </p:nvSpPr>
        <p:spPr>
          <a:xfrm>
            <a:off x="2095362" y="1894124"/>
            <a:ext cx="6863016" cy="96685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dirty="0">
                <a:solidFill>
                  <a:schemeClr val="tx1"/>
                </a:solidFill>
              </a:rPr>
              <a:t>на погашение задолженности по бюджетному кредиту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в рамках исполнения соглашения от 21.09.2018 №15/Д/1-2018, заключенного между администрацией Дальнеконстантиновского муниципального района и министерством финансов Нижегородской области </a:t>
            </a:r>
            <a:r>
              <a:rPr lang="ru-RU" sz="1400" b="1" dirty="0">
                <a:solidFill>
                  <a:schemeClr val="tx1"/>
                </a:solidFill>
              </a:rPr>
              <a:t>5.000,0 тыс. руб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EE772118-0282-4C57-9114-98221847602A}"/>
              </a:ext>
            </a:extLst>
          </p:cNvPr>
          <p:cNvSpPr/>
          <p:nvPr/>
        </p:nvSpPr>
        <p:spPr>
          <a:xfrm>
            <a:off x="263740" y="2070809"/>
            <a:ext cx="1628322" cy="6808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2020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D1758E-B783-480F-8A12-3265CC4B31A3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892062" y="2410406"/>
            <a:ext cx="202910" cy="81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540A1EC-0F50-47A4-9B10-10AA31DDB562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1071791" y="2751623"/>
            <a:ext cx="6110" cy="246887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C6F45CFA-1C56-4E99-AF0D-DAB20B3A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4112648"/>
            <a:ext cx="1712550" cy="7601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2021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938D1A6B-395F-4173-A9B1-72604C486BB1}"/>
              </a:ext>
            </a:extLst>
          </p:cNvPr>
          <p:cNvSpPr/>
          <p:nvPr/>
        </p:nvSpPr>
        <p:spPr>
          <a:xfrm>
            <a:off x="2240559" y="5991806"/>
            <a:ext cx="6723929" cy="61516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;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4">
            <a:extLst>
              <a:ext uri="{FF2B5EF4-FFF2-40B4-BE49-F238E27FC236}">
                <a16:creationId xmlns:a16="http://schemas.microsoft.com/office/drawing/2014/main" id="{6C5E6789-E5AF-4491-9956-93DEAC57D62D}"/>
              </a:ext>
            </a:extLst>
          </p:cNvPr>
          <p:cNvSpPr txBox="1">
            <a:spLocks/>
          </p:cNvSpPr>
          <p:nvPr/>
        </p:nvSpPr>
        <p:spPr>
          <a:xfrm>
            <a:off x="241555" y="6049323"/>
            <a:ext cx="1640542" cy="5288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2022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/>
          <p:nvPr/>
        </p:nvCxnSpPr>
        <p:spPr>
          <a:xfrm flipV="1">
            <a:off x="1882097" y="6166945"/>
            <a:ext cx="319064" cy="811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5E1BA0D-AF66-414E-98C1-46836CBEBED1}"/>
              </a:ext>
            </a:extLst>
          </p:cNvPr>
          <p:cNvCxnSpPr>
            <a:cxnSpLocks/>
          </p:cNvCxnSpPr>
          <p:nvPr/>
        </p:nvCxnSpPr>
        <p:spPr>
          <a:xfrm>
            <a:off x="1882097" y="4241742"/>
            <a:ext cx="252867" cy="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64270F48-EFE6-485E-A4AC-8D8DADA7A665}"/>
              </a:ext>
            </a:extLst>
          </p:cNvPr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74A029BA-C11F-4CE6-855B-5679897C83EA}"/>
              </a:ext>
            </a:extLst>
          </p:cNvPr>
          <p:cNvSpPr/>
          <p:nvPr/>
        </p:nvSpPr>
        <p:spPr>
          <a:xfrm>
            <a:off x="2142565" y="4097271"/>
            <a:ext cx="6821923" cy="92768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dirty="0">
                <a:solidFill>
                  <a:schemeClr val="tx1"/>
                </a:solidFill>
              </a:rPr>
              <a:t>на погашение задолженности по бюджетному кредиту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в рамках исполнения соглашения от 19.09.2019 №15/Д/1-2019, заключенного между администрацией Дальнеконстантиновского муниципального района и министерством финансов Нижегородской области </a:t>
            </a:r>
            <a:r>
              <a:rPr lang="ru-RU" sz="1400" b="1" dirty="0">
                <a:solidFill>
                  <a:schemeClr val="tx1"/>
                </a:solidFill>
              </a:rPr>
              <a:t>5.700,00 тыс.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39CB1A1A-9F83-4403-946E-78CE886F8067}"/>
              </a:ext>
            </a:extLst>
          </p:cNvPr>
          <p:cNvSpPr/>
          <p:nvPr/>
        </p:nvSpPr>
        <p:spPr>
          <a:xfrm>
            <a:off x="241554" y="5208597"/>
            <a:ext cx="8722934" cy="52888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43C7DE-CAD7-4F1A-94F2-18599632B627}"/>
              </a:ext>
            </a:extLst>
          </p:cNvPr>
          <p:cNvCxnSpPr>
            <a:cxnSpLocks/>
          </p:cNvCxnSpPr>
          <p:nvPr/>
        </p:nvCxnSpPr>
        <p:spPr>
          <a:xfrm flipV="1">
            <a:off x="1071791" y="4872785"/>
            <a:ext cx="0" cy="28164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0864" y="150239"/>
            <a:ext cx="8982272" cy="722581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Муниципальный долг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 регламентируется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896136764"/>
              </p:ext>
            </p:extLst>
          </p:nvPr>
        </p:nvGraphicFramePr>
        <p:xfrm>
          <a:off x="80864" y="3149812"/>
          <a:ext cx="4464496" cy="330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одержимое 7"/>
          <p:cNvSpPr txBox="1">
            <a:spLocks/>
          </p:cNvSpPr>
          <p:nvPr/>
        </p:nvSpPr>
        <p:spPr>
          <a:xfrm>
            <a:off x="251520" y="872820"/>
            <a:ext cx="8587680" cy="1445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Концепцией управления муниципальным долгом в </a:t>
            </a:r>
            <a:r>
              <a:rPr lang="ru-RU" sz="1400" dirty="0" err="1"/>
              <a:t>Дальнеконстантиновском</a:t>
            </a:r>
            <a:r>
              <a:rPr lang="ru-RU" sz="1400" dirty="0"/>
              <a:t> муниципальном районе Нижегородской области на период до 2020 года, утвержденной постановлением администрации </a:t>
            </a:r>
            <a:r>
              <a:rPr lang="ru-RU" sz="1400" dirty="0" err="1"/>
              <a:t>Дальнеконстантиновского</a:t>
            </a:r>
            <a:r>
              <a:rPr lang="ru-RU" sz="1400" dirty="0"/>
              <a:t> муниципального района  от 27.08.2015 № 753,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27 решения Земского собрания «О проекте бюджета Дальнеконстантиновского муниципального района на 2020 год и плановый период 2021 и 2022 годов».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id="{0FF80756-389F-417C-BF94-AAD07B9D99F0}"/>
              </a:ext>
            </a:extLst>
          </p:cNvPr>
          <p:cNvSpPr txBox="1">
            <a:spLocks/>
          </p:cNvSpPr>
          <p:nvPr/>
        </p:nvSpPr>
        <p:spPr>
          <a:xfrm>
            <a:off x="80865" y="2317890"/>
            <a:ext cx="8982272" cy="66445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Верхний предел муниципального внутреннего долга на 1 января 2020 года установлен в размере </a:t>
            </a:r>
            <a:r>
              <a:rPr lang="ru-RU" b="1" dirty="0"/>
              <a:t>35.144.987,78 рублей, 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8" name="Содержимое 7">
            <a:extLst>
              <a:ext uri="{FF2B5EF4-FFF2-40B4-BE49-F238E27FC236}">
                <a16:creationId xmlns:a16="http://schemas.microsoft.com/office/drawing/2014/main" id="{B7184605-78FB-4804-B6B6-C2098F7C80D9}"/>
              </a:ext>
            </a:extLst>
          </p:cNvPr>
          <p:cNvSpPr txBox="1">
            <a:spLocks/>
          </p:cNvSpPr>
          <p:nvPr/>
        </p:nvSpPr>
        <p:spPr>
          <a:xfrm>
            <a:off x="4545360" y="2684752"/>
            <a:ext cx="4517775" cy="359096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1" algn="just">
              <a:spcBef>
                <a:spcPct val="20000"/>
              </a:spcBef>
            </a:pPr>
            <a:r>
              <a:rPr lang="ru-RU" sz="1200" dirty="0"/>
              <a:t> </a:t>
            </a:r>
            <a:r>
              <a:rPr lang="ru-RU" sz="1400" b="1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400" b="1" i="1" dirty="0"/>
              <a:t>МУНИЦИПАЛЬНЫЙ ДОЛГ </a:t>
            </a:r>
            <a:r>
              <a:rPr lang="ru-RU" sz="1400" b="1" i="1" dirty="0"/>
              <a:t> </a:t>
            </a:r>
          </a:p>
          <a:p>
            <a:pPr lvl="1" algn="just">
              <a:spcBef>
                <a:spcPct val="20000"/>
              </a:spcBef>
            </a:pP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  и </a:t>
            </a:r>
            <a:r>
              <a:rPr lang="ru-RU" sz="1400" b="1" dirty="0">
                <a:solidFill>
                  <a:schemeClr val="tx1"/>
                </a:solidFill>
              </a:rPr>
              <a:t>на начало 2020 </a:t>
            </a:r>
            <a:r>
              <a:rPr lang="ru-RU" sz="1400" dirty="0">
                <a:solidFill>
                  <a:schemeClr val="tx1"/>
                </a:solidFill>
              </a:rPr>
              <a:t>года составляет </a:t>
            </a:r>
            <a:r>
              <a:rPr lang="ru-RU" sz="1400" b="1" dirty="0">
                <a:solidFill>
                  <a:schemeClr val="tx1"/>
                </a:solidFill>
              </a:rPr>
              <a:t>15,2%</a:t>
            </a:r>
            <a:r>
              <a:rPr lang="ru-RU" sz="1400" dirty="0">
                <a:solidFill>
                  <a:schemeClr val="tx1"/>
                </a:solidFill>
              </a:rPr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1400" b="1" dirty="0">
                <a:solidFill>
                  <a:schemeClr val="tx1"/>
                </a:solidFill>
              </a:rPr>
              <a:t>на конец 2020 года – 8,1%, данные показатели свидетельствуют о его достаточно безопасном уровне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DF40ABE-50CE-4EEE-8F6E-DB6DAD721E9F}"/>
              </a:ext>
            </a:extLst>
          </p:cNvPr>
          <p:cNvSpPr/>
          <p:nvPr/>
        </p:nvSpPr>
        <p:spPr>
          <a:xfrm>
            <a:off x="4694415" y="3819273"/>
            <a:ext cx="288032" cy="299809"/>
          </a:xfrm>
          <a:prstGeom prst="ellipse">
            <a:avLst/>
          </a:prstGeom>
          <a:gradFill>
            <a:gsLst>
              <a:gs pos="0">
                <a:srgbClr val="C00000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ручное управление 19">
            <a:extLst>
              <a:ext uri="{FF2B5EF4-FFF2-40B4-BE49-F238E27FC236}">
                <a16:creationId xmlns:a16="http://schemas.microsoft.com/office/drawing/2014/main" id="{C0267E6C-0B5E-4A0E-BCC5-0E93010B9F6B}"/>
              </a:ext>
            </a:extLst>
          </p:cNvPr>
          <p:cNvSpPr/>
          <p:nvPr/>
        </p:nvSpPr>
        <p:spPr>
          <a:xfrm>
            <a:off x="4660792" y="2949067"/>
            <a:ext cx="365939" cy="720080"/>
          </a:xfrm>
          <a:prstGeom prst="flowChartManualOperation">
            <a:avLst/>
          </a:prstGeom>
          <a:gradFill>
            <a:gsLst>
              <a:gs pos="35000">
                <a:srgbClr val="C00000"/>
              </a:gs>
              <a:gs pos="92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одержимое 7">
            <a:extLst>
              <a:ext uri="{FF2B5EF4-FFF2-40B4-BE49-F238E27FC236}">
                <a16:creationId xmlns:a16="http://schemas.microsoft.com/office/drawing/2014/main" id="{BE46FE95-8770-4362-928C-27FAA664A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277" y="3437726"/>
            <a:ext cx="828096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/>
              <a:t>Тыс.руб.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682944"/>
            <a:ext cx="4105564" cy="9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7.Dom_sovetov.jpg - [01.07.2011 14:02:38]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3861048"/>
            <a:ext cx="2891640" cy="22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4529" y="5028330"/>
            <a:ext cx="3212960" cy="1756321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r>
              <a:rPr lang="ru-RU" sz="1200" i="1" u="sng" dirty="0">
                <a:solidFill>
                  <a:schemeClr val="tx1"/>
                </a:solidFill>
              </a:rPr>
              <a:t>_______________</a:t>
            </a: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59214" y="5122369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8- 83168-51285, 8-83168-51106ф 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00157" y="5421006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97353" y="633793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7184" y="913120"/>
            <a:ext cx="5070813" cy="4035618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Администрация </a:t>
            </a:r>
            <a:r>
              <a:rPr lang="ru-RU" sz="140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400" dirty="0">
                <a:solidFill>
                  <a:schemeClr val="tx1"/>
                </a:solidFill>
              </a:rPr>
              <a:t> муниципального района   (включая структурные подразделения)     </a:t>
            </a:r>
            <a:r>
              <a:rPr lang="ru-RU" sz="14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http://dk.nnov.ru/</a:t>
            </a:r>
            <a:endParaRPr lang="ru-RU" sz="14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4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http://dk.nnov.ru/upravlenie-finansov/</a:t>
            </a:r>
            <a:r>
              <a:rPr lang="ru-RU" sz="1400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</a:t>
            </a:r>
            <a:r>
              <a:rPr lang="en-US" sz="1400" u="sng" dirty="0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http://dk.nnov.ru/byudzhet-dlya-grazhdan/</a:t>
            </a:r>
            <a:r>
              <a:rPr lang="ru-RU" sz="1400" u="sng" dirty="0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</a:t>
            </a:r>
            <a:r>
              <a:rPr lang="en-US" sz="1400" u="sng" dirty="0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http://dk.nnov.ru/informaciya-o-byudzhete/</a:t>
            </a:r>
            <a:endParaRPr lang="ru-RU" sz="1400" u="sng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4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http://gu.nnov.ru/</a:t>
            </a:r>
            <a:endParaRPr lang="ru-RU" sz="14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400" dirty="0">
                <a:solidFill>
                  <a:srgbClr val="0000FF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http://www.goszakaz.nnov.ru/index.html </a:t>
            </a:r>
            <a:endParaRPr lang="ru-RU" sz="14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400" dirty="0">
                <a:solidFill>
                  <a:srgbClr val="0000FF"/>
                </a:solidFill>
              </a:rPr>
              <a:t>http://bus.gov.ru/public/home.html </a:t>
            </a:r>
          </a:p>
          <a:p>
            <a:endParaRPr lang="ru-RU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id="{F30688F6-B120-4DF6-AB80-A234983D708B}"/>
              </a:ext>
            </a:extLst>
          </p:cNvPr>
          <p:cNvPicPr/>
          <p:nvPr/>
        </p:nvPicPr>
        <p:blipFill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959" y="4638671"/>
            <a:ext cx="552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42FD8A-8399-41F7-9AC3-51AABD74A8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61287" y="692697"/>
            <a:ext cx="3432350" cy="2981644"/>
          </a:xfrm>
          <a:prstGeom prst="rect">
            <a:avLst/>
          </a:prstGeom>
        </p:spPr>
      </p:pic>
      <p:sp>
        <p:nvSpPr>
          <p:cNvPr id="18" name="Скругленный прямоугольник 7">
            <a:extLst>
              <a:ext uri="{FF2B5EF4-FFF2-40B4-BE49-F238E27FC236}">
                <a16:creationId xmlns:a16="http://schemas.microsoft.com/office/drawing/2014/main" id="{405B1F69-F4CB-4059-9857-C03E990A5BCD}"/>
              </a:ext>
            </a:extLst>
          </p:cNvPr>
          <p:cNvSpPr/>
          <p:nvPr/>
        </p:nvSpPr>
        <p:spPr>
          <a:xfrm>
            <a:off x="5077489" y="3303464"/>
            <a:ext cx="3983959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6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7"/>
              </a:rPr>
              <a:t>budget@dk.nnov.ru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253433" y="88021"/>
            <a:ext cx="8808015" cy="77476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 dirty="0"/>
              <a:t>Открытые муниципальные информационные ресурсы, </a:t>
            </a:r>
          </a:p>
          <a:p>
            <a:r>
              <a:rPr lang="ru-RU" sz="2400" b="1" i="1" dirty="0"/>
              <a:t>для тех, кто хочет больше узнать о бюджете</a:t>
            </a:r>
          </a:p>
        </p:txBody>
      </p:sp>
      <p:pic>
        <p:nvPicPr>
          <p:cNvPr id="21" name="Рисунок 20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DFF0F6A3-55D4-461B-8296-5F60E3F256E4}"/>
              </a:ext>
            </a:extLst>
          </p:cNvPr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79512" y="527990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8599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9554</TotalTime>
  <Words>9994</Words>
  <Application>Microsoft Office PowerPoint</Application>
  <PresentationFormat>Экран (4:3)</PresentationFormat>
  <Paragraphs>2387</Paragraphs>
  <Slides>54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0" baseType="lpstr">
      <vt:lpstr>Arial</vt:lpstr>
      <vt:lpstr>Arial Unicode MS</vt:lpstr>
      <vt:lpstr>Calibri</vt:lpstr>
      <vt:lpstr>Times New Roman</vt:lpstr>
      <vt:lpstr>Trebuchet MS</vt:lpstr>
      <vt:lpstr>Тема Office</vt:lpstr>
      <vt:lpstr>Презентация PowerPoint</vt:lpstr>
      <vt:lpstr>Что такое… «Бюджет для граждан»??? </vt:lpstr>
      <vt:lpstr>Публичные слушания по проекту бюджета</vt:lpstr>
      <vt:lpstr> Бюджет – … </vt:lpstr>
      <vt:lpstr> Бюджет…бюджет…бюджет… </vt:lpstr>
      <vt:lpstr>Современные подходы к формированию бюджетов:</vt:lpstr>
      <vt:lpstr>Современные подходы к формированию бюджетов:</vt:lpstr>
      <vt:lpstr>ДОХОДЫ БЮДЖЕТА- из чего они складываются ?</vt:lpstr>
      <vt:lpstr>Какие налоги уплачивают жители  Нижегородской области</vt:lpstr>
      <vt:lpstr>Как распределяются РАСХОДЫ по основным функциям</vt:lpstr>
      <vt:lpstr>По разделам (подразделам) функциональной структуры:</vt:lpstr>
      <vt:lpstr>Презентация PowerPoint</vt:lpstr>
      <vt:lpstr> </vt:lpstr>
      <vt:lpstr>Каковы основные направления бюджетной  и налоговой политики Дальнеконстантиновского муниципального района на 2020-2022 годы</vt:lpstr>
      <vt:lpstr>Как происходит составление бюджета Дальнеконстантиновского муниципального района</vt:lpstr>
      <vt:lpstr>Из чего состоит бюджетная система Дальнеконстантиновского муниципального района</vt:lpstr>
      <vt:lpstr>Какие показатели характеризуют  наш район в 2019 году</vt:lpstr>
      <vt:lpstr>Какова динамика показателей социально-экономического развития района</vt:lpstr>
      <vt:lpstr> Основные параметры бюджетного планирования Дальнеконстантиновского муниципального района  </vt:lpstr>
      <vt:lpstr>Сколько доходов поступает в бюджет  муниципального района</vt:lpstr>
      <vt:lpstr> Из каких поступлений формируется бюджет муниципального района </vt:lpstr>
      <vt:lpstr> Налоговые доходы                    </vt:lpstr>
      <vt:lpstr>Как зачисляются налоги на территории области</vt:lpstr>
      <vt:lpstr>Неналоговые доходы</vt:lpstr>
      <vt:lpstr>Безвозмездные поступления от других бюджетов                       </vt:lpstr>
      <vt:lpstr>Особенности формирования бюджета Дальнеконстантиновского муниципального района на 2020 год и плановый период  2021-2022 годов по расходам</vt:lpstr>
      <vt:lpstr>Принципы и подходы к формированию расходов местного бюджета определены в соответствии с:</vt:lpstr>
      <vt:lpstr>Как распределены расходы местного бюджета  по отраслям на 2020 год</vt:lpstr>
      <vt:lpstr>Как распределены расходы местного бюджета  по отраслям в 2021-2022 году</vt:lpstr>
      <vt:lpstr>Сколько средств местного бюджета распределено в рамках программ</vt:lpstr>
      <vt:lpstr>Программные расходы местного бюджета 2019-2022 годов </vt:lpstr>
      <vt:lpstr>Программные расходы местного бюджета 2019-2022 г. (продолжение) 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(Утверждена постановлением администрации Дальнеконстантиновского муниципального района Нижегородской области от 16.10.2018 года  №1271)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Непрограммные расходы 2020-2022 г.</vt:lpstr>
      <vt:lpstr>Непрограммные расходы 2020 года</vt:lpstr>
      <vt:lpstr>Функциональная структура расходов, тыс.руб.</vt:lpstr>
      <vt:lpstr>Функциональная структура расходов, тыс.руб. (продолжение)</vt:lpstr>
      <vt:lpstr>Результат исполнения бюджета:  2020 г.- профицит бюджета 5.000,0 тыс.руб.;  2021- профицит бюджета 5.700,0 тыс.руб.; 2022г. – сбалансированный бюджет</vt:lpstr>
      <vt:lpstr>Муниципальный долг Дальнеконстантиновского муниципального района регламентируется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999</cp:revision>
  <cp:lastPrinted>2019-12-06T11:08:28Z</cp:lastPrinted>
  <dcterms:created xsi:type="dcterms:W3CDTF">2014-12-11T17:53:07Z</dcterms:created>
  <dcterms:modified xsi:type="dcterms:W3CDTF">2021-04-08T07:17:09Z</dcterms:modified>
</cp:coreProperties>
</file>